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Amatic SC"/>
      <p:regular r:id="rId17"/>
      <p:bold r:id="rId18"/>
    </p:embeddedFont>
    <p:embeddedFont>
      <p:font typeface="Press Start 2P"/>
      <p:regular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AmaticSC-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PressStart2P-regular.fntdata"/><Relationship Id="rId6" Type="http://schemas.openxmlformats.org/officeDocument/2006/relationships/slide" Target="slides/slide1.xml"/><Relationship Id="rId18" Type="http://schemas.openxmlformats.org/officeDocument/2006/relationships/font" Target="fonts/AmaticSC-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dae68b0f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dae68b0f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edb9b2120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edb9b2120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dd65ceae7e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dd65ceae7e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dd65ceae7e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dd65ceae7e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dadfc273a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adfc273a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dadfc273ae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dadfc273ae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dd65ceae7e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dd65ceae7e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dd65ceae7e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dd65ceae7e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dd65ceae7e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dd65ceae7e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d65ceae7e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dd65ceae7e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d65ceae7e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dd65ceae7e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0"/>
          </a:xfrm>
          <a:prstGeom prst="rect">
            <a:avLst/>
          </a:prstGeom>
          <a:noFill/>
          <a:ln>
            <a:noFill/>
          </a:ln>
        </p:spPr>
      </p:pic>
      <p:sp>
        <p:nvSpPr>
          <p:cNvPr id="55" name="Google Shape;55;p13"/>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305300" y="4084775"/>
            <a:ext cx="2289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4000">
                <a:solidFill>
                  <a:schemeClr val="lt1"/>
                </a:solidFill>
                <a:latin typeface="Amatic SC"/>
                <a:ea typeface="Amatic SC"/>
                <a:cs typeface="Amatic SC"/>
                <a:sym typeface="Amatic SC"/>
              </a:rPr>
              <a:t>GAES 1</a:t>
            </a:r>
            <a:endParaRPr sz="4000">
              <a:solidFill>
                <a:schemeClr val="lt1"/>
              </a:solidFill>
              <a:latin typeface="Amatic SC"/>
              <a:ea typeface="Amatic SC"/>
              <a:cs typeface="Amatic SC"/>
              <a:sym typeface="Amatic SC"/>
            </a:endParaRPr>
          </a:p>
        </p:txBody>
      </p:sp>
      <p:pic>
        <p:nvPicPr>
          <p:cNvPr id="58" name="Google Shape;58;p13"/>
          <p:cNvPicPr preferRelativeResize="0"/>
          <p:nvPr/>
        </p:nvPicPr>
        <p:blipFill>
          <a:blip r:embed="rId4">
            <a:alphaModFix/>
          </a:blip>
          <a:stretch>
            <a:fillRect/>
          </a:stretch>
        </p:blipFill>
        <p:spPr>
          <a:xfrm>
            <a:off x="1141790" y="0"/>
            <a:ext cx="6860421" cy="514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2" name="Shape 152"/>
        <p:cNvGrpSpPr/>
        <p:nvPr/>
      </p:nvGrpSpPr>
      <p:grpSpPr>
        <a:xfrm>
          <a:off x="0" y="0"/>
          <a:ext cx="0" cy="0"/>
          <a:chOff x="0" y="0"/>
          <a:chExt cx="0" cy="0"/>
        </a:xfrm>
      </p:grpSpPr>
      <p:sp>
        <p:nvSpPr>
          <p:cNvPr id="153" name="Google Shape;153;p22"/>
          <p:cNvSpPr txBox="1"/>
          <p:nvPr>
            <p:ph type="title"/>
          </p:nvPr>
        </p:nvSpPr>
        <p:spPr>
          <a:xfrm>
            <a:off x="623400" y="5919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0000"/>
              <a:buFont typeface="Arial"/>
              <a:buNone/>
            </a:pPr>
            <a:r>
              <a:rPr lang="es-419" sz="2750">
                <a:solidFill>
                  <a:schemeClr val="lt1"/>
                </a:solidFill>
              </a:rPr>
              <a:t>04. 1                                    </a:t>
            </a:r>
            <a:endParaRPr sz="2750">
              <a:solidFill>
                <a:schemeClr val="lt1"/>
              </a:solidFill>
            </a:endParaRPr>
          </a:p>
          <a:p>
            <a:pPr indent="0" lvl="0" marL="0" rtl="0" algn="l">
              <a:spcBef>
                <a:spcPts val="0"/>
              </a:spcBef>
              <a:spcAft>
                <a:spcPts val="0"/>
              </a:spcAft>
              <a:buClr>
                <a:schemeClr val="dk1"/>
              </a:buClr>
              <a:buSzPct val="81481"/>
              <a:buFont typeface="Arial"/>
              <a:buNone/>
            </a:pPr>
            <a:r>
              <a:rPr lang="es-419" sz="1350">
                <a:solidFill>
                  <a:schemeClr val="lt1"/>
                </a:solidFill>
              </a:rPr>
              <a:t>Nuestra Identidad Corporativa </a:t>
            </a:r>
            <a:endParaRPr sz="1350">
              <a:solidFill>
                <a:schemeClr val="lt1"/>
              </a:solidFill>
            </a:endParaRPr>
          </a:p>
          <a:p>
            <a:pPr indent="0" lvl="0" marL="0" rtl="0" algn="l">
              <a:spcBef>
                <a:spcPts val="0"/>
              </a:spcBef>
              <a:spcAft>
                <a:spcPts val="0"/>
              </a:spcAft>
              <a:buClr>
                <a:schemeClr val="dk1"/>
              </a:buClr>
              <a:buSzPct val="81481"/>
              <a:buFont typeface="Arial"/>
              <a:buNone/>
            </a:pPr>
            <a:r>
              <a:rPr b="1" lang="es-419" sz="1350">
                <a:solidFill>
                  <a:schemeClr val="lt1"/>
                </a:solidFill>
              </a:rPr>
              <a:t>TERMINOLOGÍA</a:t>
            </a:r>
            <a:endParaRPr b="1" sz="1350">
              <a:solidFill>
                <a:schemeClr val="lt1"/>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a:p>
        </p:txBody>
      </p:sp>
      <p:sp>
        <p:nvSpPr>
          <p:cNvPr id="154" name="Google Shape;154;p22"/>
          <p:cNvSpPr txBox="1"/>
          <p:nvPr/>
        </p:nvSpPr>
        <p:spPr>
          <a:xfrm>
            <a:off x="623400" y="1602575"/>
            <a:ext cx="5275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sz="1200">
                <a:solidFill>
                  <a:schemeClr val="lt1"/>
                </a:solidFill>
              </a:rPr>
              <a:t>Manual de Identidad Corporativa </a:t>
            </a:r>
            <a:endParaRPr b="1" sz="1200">
              <a:solidFill>
                <a:schemeClr val="lt1"/>
              </a:solidFill>
            </a:endParaRPr>
          </a:p>
          <a:p>
            <a:pPr indent="0" lvl="0" marL="0" rtl="0" algn="l">
              <a:spcBef>
                <a:spcPts val="0"/>
              </a:spcBef>
              <a:spcAft>
                <a:spcPts val="0"/>
              </a:spcAft>
              <a:buNone/>
            </a:pPr>
            <a:r>
              <a:rPr lang="es-419" sz="1200">
                <a:solidFill>
                  <a:schemeClr val="lt1"/>
                </a:solidFill>
              </a:rPr>
              <a:t>Conjunto de normas que regulan el uso y aplicación de la Identidad Corporativa en el plano del diseño.</a:t>
            </a:r>
            <a:endParaRPr sz="1200">
              <a:solidFill>
                <a:schemeClr val="lt1"/>
              </a:solidFill>
            </a:endParaRPr>
          </a:p>
        </p:txBody>
      </p:sp>
      <p:sp>
        <p:nvSpPr>
          <p:cNvPr id="155" name="Google Shape;155;p22"/>
          <p:cNvSpPr txBox="1"/>
          <p:nvPr/>
        </p:nvSpPr>
        <p:spPr>
          <a:xfrm>
            <a:off x="623403" y="2202289"/>
            <a:ext cx="5186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sz="1200">
                <a:solidFill>
                  <a:schemeClr val="lt1"/>
                </a:solidFill>
              </a:rPr>
              <a:t>Logotipo </a:t>
            </a:r>
            <a:endParaRPr b="1" sz="1200">
              <a:solidFill>
                <a:schemeClr val="lt1"/>
              </a:solidFill>
            </a:endParaRPr>
          </a:p>
          <a:p>
            <a:pPr indent="0" lvl="0" marL="0" rtl="0" algn="l">
              <a:spcBef>
                <a:spcPts val="0"/>
              </a:spcBef>
              <a:spcAft>
                <a:spcPts val="0"/>
              </a:spcAft>
              <a:buNone/>
            </a:pPr>
            <a:r>
              <a:rPr lang="es-419" sz="1200">
                <a:solidFill>
                  <a:schemeClr val="lt1"/>
                </a:solidFill>
              </a:rPr>
              <a:t>La conjugación de los distintos elementos que componen la Identidad Visual de la empresa: logotipo, símbolo/anagrama y color. </a:t>
            </a:r>
            <a:endParaRPr sz="1200">
              <a:solidFill>
                <a:schemeClr val="lt1"/>
              </a:solidFill>
            </a:endParaRPr>
          </a:p>
        </p:txBody>
      </p:sp>
      <p:sp>
        <p:nvSpPr>
          <p:cNvPr id="156" name="Google Shape;156;p22"/>
          <p:cNvSpPr txBox="1"/>
          <p:nvPr/>
        </p:nvSpPr>
        <p:spPr>
          <a:xfrm>
            <a:off x="612305" y="3000955"/>
            <a:ext cx="5208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sz="1200">
                <a:solidFill>
                  <a:schemeClr val="lt1"/>
                </a:solidFill>
              </a:rPr>
              <a:t>Símbolo o Anagrama</a:t>
            </a:r>
            <a:endParaRPr b="1" sz="1200">
              <a:solidFill>
                <a:schemeClr val="lt1"/>
              </a:solidFill>
            </a:endParaRPr>
          </a:p>
          <a:p>
            <a:pPr indent="0" lvl="0" marL="0" rtl="0" algn="l">
              <a:spcBef>
                <a:spcPts val="0"/>
              </a:spcBef>
              <a:spcAft>
                <a:spcPts val="0"/>
              </a:spcAft>
              <a:buNone/>
            </a:pPr>
            <a:r>
              <a:rPr lang="es-419" sz="1200">
                <a:solidFill>
                  <a:schemeClr val="lt1"/>
                </a:solidFill>
              </a:rPr>
              <a:t>Elemento gráfico que simboliza la empresa y contribuye a mejorar su identificación.   </a:t>
            </a:r>
            <a:endParaRPr sz="1200">
              <a:solidFill>
                <a:schemeClr val="lt1"/>
              </a:solidFill>
            </a:endParaRPr>
          </a:p>
        </p:txBody>
      </p:sp>
      <p:sp>
        <p:nvSpPr>
          <p:cNvPr id="157" name="Google Shape;157;p22"/>
          <p:cNvSpPr txBox="1"/>
          <p:nvPr/>
        </p:nvSpPr>
        <p:spPr>
          <a:xfrm>
            <a:off x="623392" y="3680098"/>
            <a:ext cx="51867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sz="1200">
                <a:solidFill>
                  <a:schemeClr val="lt1"/>
                </a:solidFill>
              </a:rPr>
              <a:t>Tipografía Corporativa </a:t>
            </a:r>
            <a:endParaRPr sz="1200">
              <a:solidFill>
                <a:schemeClr val="lt1"/>
              </a:solidFill>
            </a:endParaRPr>
          </a:p>
          <a:p>
            <a:pPr indent="0" lvl="0" marL="0" rtl="0" algn="l">
              <a:spcBef>
                <a:spcPts val="0"/>
              </a:spcBef>
              <a:spcAft>
                <a:spcPts val="0"/>
              </a:spcAft>
              <a:buNone/>
            </a:pPr>
            <a:r>
              <a:rPr lang="es-419" sz="1200">
                <a:solidFill>
                  <a:schemeClr val="lt1"/>
                </a:solidFill>
              </a:rPr>
              <a:t>Tipo de letra que se utiliza de forma vinculante para escribir los textos relacionados con la Imagen Corporativa. La normalización de la tipografía es un factor adicional en todo programa de Identidad Visual. Busca conferir unidad y armonía en todas las presentaciones. </a:t>
            </a:r>
            <a:endParaRPr sz="1200">
              <a:solidFill>
                <a:schemeClr val="lt1"/>
              </a:solidFill>
            </a:endParaRPr>
          </a:p>
          <a:p>
            <a:pPr indent="0" lvl="0" marL="0" rtl="0" algn="l">
              <a:spcBef>
                <a:spcPts val="0"/>
              </a:spcBef>
              <a:spcAft>
                <a:spcPts val="0"/>
              </a:spcAft>
              <a:buNone/>
            </a:pPr>
            <a:r>
              <a:t/>
            </a:r>
            <a:endParaRPr sz="1200">
              <a:solidFill>
                <a:schemeClr val="lt1"/>
              </a:solidFill>
            </a:endParaRPr>
          </a:p>
        </p:txBody>
      </p:sp>
      <p:pic>
        <p:nvPicPr>
          <p:cNvPr id="158" name="Google Shape;158;p22"/>
          <p:cNvPicPr preferRelativeResize="0"/>
          <p:nvPr/>
        </p:nvPicPr>
        <p:blipFill>
          <a:blip r:embed="rId3">
            <a:alphaModFix/>
          </a:blip>
          <a:stretch>
            <a:fillRect/>
          </a:stretch>
        </p:blipFill>
        <p:spPr>
          <a:xfrm>
            <a:off x="5810105" y="1602575"/>
            <a:ext cx="2887098" cy="2164560"/>
          </a:xfrm>
          <a:prstGeom prst="rect">
            <a:avLst/>
          </a:prstGeom>
          <a:noFill/>
          <a:ln>
            <a:noFill/>
          </a:ln>
        </p:spPr>
      </p:pic>
      <p:sp>
        <p:nvSpPr>
          <p:cNvPr id="159" name="Google Shape;159;p22"/>
          <p:cNvSpPr/>
          <p:nvPr/>
        </p:nvSpPr>
        <p:spPr>
          <a:xfrm>
            <a:off x="0" y="11310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2"/>
          <p:cNvSpPr/>
          <p:nvPr/>
        </p:nvSpPr>
        <p:spPr>
          <a:xfrm>
            <a:off x="174150" y="2364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4" name="Shape 164"/>
        <p:cNvGrpSpPr/>
        <p:nvPr/>
      </p:nvGrpSpPr>
      <p:grpSpPr>
        <a:xfrm>
          <a:off x="0" y="0"/>
          <a:ext cx="0" cy="0"/>
          <a:chOff x="0" y="0"/>
          <a:chExt cx="0" cy="0"/>
        </a:xfrm>
      </p:grpSpPr>
      <p:sp>
        <p:nvSpPr>
          <p:cNvPr id="165" name="Google Shape;165;p23"/>
          <p:cNvSpPr/>
          <p:nvPr/>
        </p:nvSpPr>
        <p:spPr>
          <a:xfrm>
            <a:off x="2517150" y="1283475"/>
            <a:ext cx="4109700" cy="2565000"/>
          </a:xfrm>
          <a:prstGeom prst="rect">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6" name="Google Shape;166;p23"/>
          <p:cNvPicPr preferRelativeResize="0"/>
          <p:nvPr/>
        </p:nvPicPr>
        <p:blipFill rotWithShape="1">
          <a:blip r:embed="rId3">
            <a:alphaModFix/>
          </a:blip>
          <a:srcRect b="11728" l="0" r="0" t="11312"/>
          <a:stretch/>
        </p:blipFill>
        <p:spPr>
          <a:xfrm>
            <a:off x="2684863" y="1482938"/>
            <a:ext cx="3774273" cy="2177624"/>
          </a:xfrm>
          <a:prstGeom prst="rect">
            <a:avLst/>
          </a:prstGeom>
          <a:noFill/>
          <a:ln cap="flat" cmpd="sng" w="28575">
            <a:solidFill>
              <a:schemeClr val="dk2"/>
            </a:solidFill>
            <a:prstDash val="dot"/>
            <a:round/>
            <a:headEnd len="sm" w="sm" type="none"/>
            <a:tailEnd len="sm" w="sm" type="none"/>
          </a:ln>
        </p:spPr>
      </p:pic>
      <p:sp>
        <p:nvSpPr>
          <p:cNvPr id="167" name="Google Shape;167;p23"/>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2" name="Shape 62"/>
        <p:cNvGrpSpPr/>
        <p:nvPr/>
      </p:nvGrpSpPr>
      <p:grpSpPr>
        <a:xfrm>
          <a:off x="0" y="0"/>
          <a:ext cx="0" cy="0"/>
          <a:chOff x="0" y="0"/>
          <a:chExt cx="0" cy="0"/>
        </a:xfrm>
      </p:grpSpPr>
      <p:sp>
        <p:nvSpPr>
          <p:cNvPr id="63" name="Google Shape;63;p14"/>
          <p:cNvSpPr/>
          <p:nvPr/>
        </p:nvSpPr>
        <p:spPr>
          <a:xfrm>
            <a:off x="474100" y="360200"/>
            <a:ext cx="2392800" cy="1794000"/>
          </a:xfrm>
          <a:prstGeom prst="rect">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6" name="Google Shape;66;p14"/>
          <p:cNvPicPr preferRelativeResize="0"/>
          <p:nvPr/>
        </p:nvPicPr>
        <p:blipFill rotWithShape="1">
          <a:blip r:embed="rId3">
            <a:alphaModFix/>
          </a:blip>
          <a:srcRect b="5902" l="4719" r="5393" t="4249"/>
          <a:stretch/>
        </p:blipFill>
        <p:spPr>
          <a:xfrm>
            <a:off x="595087" y="447763"/>
            <a:ext cx="2150924" cy="1611976"/>
          </a:xfrm>
          <a:prstGeom prst="rect">
            <a:avLst/>
          </a:prstGeom>
          <a:noFill/>
          <a:ln cap="flat" cmpd="sng" w="28575">
            <a:solidFill>
              <a:schemeClr val="dk1"/>
            </a:solidFill>
            <a:prstDash val="dot"/>
            <a:round/>
            <a:headEnd len="sm" w="sm" type="none"/>
            <a:tailEnd len="sm" w="sm" type="none"/>
          </a:ln>
        </p:spPr>
      </p:pic>
      <p:sp>
        <p:nvSpPr>
          <p:cNvPr id="67" name="Google Shape;67;p14"/>
          <p:cNvSpPr/>
          <p:nvPr/>
        </p:nvSpPr>
        <p:spPr>
          <a:xfrm>
            <a:off x="484901" y="3040499"/>
            <a:ext cx="2261100" cy="1611900"/>
          </a:xfrm>
          <a:prstGeom prst="rect">
            <a:avLst/>
          </a:prstGeom>
          <a:noFill/>
          <a:ln cap="flat" cmpd="sng" w="3810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4">
            <a:alphaModFix/>
          </a:blip>
          <a:stretch>
            <a:fillRect/>
          </a:stretch>
        </p:blipFill>
        <p:spPr>
          <a:xfrm>
            <a:off x="474125" y="3040500"/>
            <a:ext cx="2392844" cy="1794000"/>
          </a:xfrm>
          <a:prstGeom prst="rect">
            <a:avLst/>
          </a:prstGeom>
          <a:noFill/>
          <a:ln>
            <a:noFill/>
          </a:ln>
        </p:spPr>
      </p:pic>
      <p:sp>
        <p:nvSpPr>
          <p:cNvPr id="69" name="Google Shape;69;p14"/>
          <p:cNvSpPr txBox="1"/>
          <p:nvPr>
            <p:ph type="title"/>
          </p:nvPr>
        </p:nvSpPr>
        <p:spPr>
          <a:xfrm>
            <a:off x="3454475" y="2098800"/>
            <a:ext cx="5453700" cy="945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sz="2377">
                <a:solidFill>
                  <a:schemeClr val="lt1"/>
                </a:solidFill>
              </a:rPr>
              <a:t>Manual</a:t>
            </a:r>
            <a:endParaRPr sz="2377">
              <a:solidFill>
                <a:schemeClr val="lt1"/>
              </a:solidFill>
            </a:endParaRPr>
          </a:p>
          <a:p>
            <a:pPr indent="0" lvl="0" marL="0" rtl="0" algn="l">
              <a:spcBef>
                <a:spcPts val="0"/>
              </a:spcBef>
              <a:spcAft>
                <a:spcPts val="0"/>
              </a:spcAft>
              <a:buNone/>
            </a:pPr>
            <a:r>
              <a:rPr lang="es-419" sz="2377">
                <a:solidFill>
                  <a:schemeClr val="lt1"/>
                </a:solidFill>
              </a:rPr>
              <a:t>DE IDENTIDAD </a:t>
            </a:r>
            <a:r>
              <a:rPr lang="es-419" sz="2377">
                <a:solidFill>
                  <a:schemeClr val="lt1"/>
                </a:solidFill>
              </a:rPr>
              <a:t>CORPORATIVA</a:t>
            </a:r>
            <a:endParaRPr sz="2377">
              <a:solidFill>
                <a:schemeClr val="lt1"/>
              </a:solidFill>
            </a:endParaRPr>
          </a:p>
          <a:p>
            <a:pPr indent="0" lvl="0" marL="0" rtl="0" algn="l">
              <a:spcBef>
                <a:spcPts val="0"/>
              </a:spcBef>
              <a:spcAft>
                <a:spcPts val="0"/>
              </a:spcAft>
              <a:buNone/>
            </a:pPr>
            <a:r>
              <a:rPr lang="es-419" sz="2650">
                <a:solidFill>
                  <a:schemeClr val="lt1"/>
                </a:solidFill>
                <a:latin typeface="Impact"/>
                <a:ea typeface="Impact"/>
                <a:cs typeface="Impact"/>
                <a:sym typeface="Impact"/>
              </a:rPr>
              <a:t>DURANDAL</a:t>
            </a:r>
            <a:endParaRPr sz="2650">
              <a:latin typeface="Impact"/>
              <a:ea typeface="Impact"/>
              <a:cs typeface="Impact"/>
              <a:sym typeface="Impact"/>
            </a:endParaRPr>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3" name="Shape 73"/>
        <p:cNvGrpSpPr/>
        <p:nvPr/>
      </p:nvGrpSpPr>
      <p:grpSpPr>
        <a:xfrm>
          <a:off x="0" y="0"/>
          <a:ext cx="0" cy="0"/>
          <a:chOff x="0" y="0"/>
          <a:chExt cx="0" cy="0"/>
        </a:xfrm>
      </p:grpSpPr>
      <p:sp>
        <p:nvSpPr>
          <p:cNvPr id="74" name="Google Shape;74;p15"/>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txBox="1"/>
          <p:nvPr/>
        </p:nvSpPr>
        <p:spPr>
          <a:xfrm>
            <a:off x="4234825" y="1219750"/>
            <a:ext cx="388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76" name="Google Shape;76;p15"/>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5"/>
          <p:cNvSpPr txBox="1"/>
          <p:nvPr/>
        </p:nvSpPr>
        <p:spPr>
          <a:xfrm>
            <a:off x="6077350" y="357850"/>
            <a:ext cx="2671800" cy="212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200">
                <a:solidFill>
                  <a:schemeClr val="lt1"/>
                </a:solidFill>
              </a:rPr>
              <a:t>La palabra </a:t>
            </a:r>
            <a:r>
              <a:rPr lang="es-419" sz="1800">
                <a:solidFill>
                  <a:schemeClr val="lt1"/>
                </a:solidFill>
                <a:latin typeface="Impact"/>
                <a:ea typeface="Impact"/>
                <a:cs typeface="Impact"/>
                <a:sym typeface="Impact"/>
              </a:rPr>
              <a:t>DURANDAL </a:t>
            </a:r>
            <a:r>
              <a:rPr lang="es-419" sz="1200">
                <a:solidFill>
                  <a:schemeClr val="lt1"/>
                </a:solidFill>
              </a:rPr>
              <a:t>nace de </a:t>
            </a:r>
            <a:r>
              <a:rPr lang="es-419" sz="1200">
                <a:solidFill>
                  <a:schemeClr val="lt1"/>
                </a:solidFill>
              </a:rPr>
              <a:t>la espada de Roldán, paladín y sobrino de Carlomagno (en esos momentos el rey Carlos). Roldán recibió la espada Durandarte de manos de Carlomagno, cuando fue nombrado caballero a los 17 años.</a:t>
            </a:r>
            <a:endParaRPr sz="1200">
              <a:solidFill>
                <a:schemeClr val="lt1"/>
              </a:solidFill>
            </a:endParaRPr>
          </a:p>
          <a:p>
            <a:pPr indent="0" lvl="0" marL="0" rtl="0" algn="ctr">
              <a:spcBef>
                <a:spcPts val="0"/>
              </a:spcBef>
              <a:spcAft>
                <a:spcPts val="0"/>
              </a:spcAft>
              <a:buNone/>
            </a:pPr>
            <a:r>
              <a:rPr lang="es-419" sz="1200">
                <a:solidFill>
                  <a:schemeClr val="lt1"/>
                </a:solidFill>
              </a:rPr>
              <a:t>Con el logo queremos </a:t>
            </a:r>
            <a:r>
              <a:rPr lang="es-419" sz="1200">
                <a:solidFill>
                  <a:schemeClr val="lt1"/>
                </a:solidFill>
              </a:rPr>
              <a:t>demostrar</a:t>
            </a:r>
            <a:r>
              <a:rPr lang="es-419" sz="1200">
                <a:solidFill>
                  <a:schemeClr val="lt1"/>
                </a:solidFill>
              </a:rPr>
              <a:t> el </a:t>
            </a:r>
            <a:r>
              <a:rPr lang="es-419" sz="1200">
                <a:solidFill>
                  <a:schemeClr val="lt1"/>
                </a:solidFill>
              </a:rPr>
              <a:t>éxito</a:t>
            </a:r>
            <a:r>
              <a:rPr lang="es-419" sz="1200">
                <a:solidFill>
                  <a:schemeClr val="lt1"/>
                </a:solidFill>
              </a:rPr>
              <a:t> y la fiabilidad que </a:t>
            </a:r>
            <a:r>
              <a:rPr lang="es-419" sz="1200">
                <a:solidFill>
                  <a:schemeClr val="lt1"/>
                </a:solidFill>
              </a:rPr>
              <a:t>poseerá</a:t>
            </a:r>
            <a:r>
              <a:rPr lang="es-419" sz="1200">
                <a:solidFill>
                  <a:schemeClr val="lt1"/>
                </a:solidFill>
              </a:rPr>
              <a:t> el sistema de </a:t>
            </a:r>
            <a:r>
              <a:rPr lang="es-419" sz="1200">
                <a:solidFill>
                  <a:schemeClr val="lt1"/>
                </a:solidFill>
              </a:rPr>
              <a:t>información</a:t>
            </a:r>
            <a:r>
              <a:rPr lang="es-419" sz="1200">
                <a:solidFill>
                  <a:schemeClr val="lt1"/>
                </a:solidFill>
              </a:rPr>
              <a:t>.</a:t>
            </a:r>
            <a:endParaRPr sz="1200">
              <a:solidFill>
                <a:schemeClr val="dk1"/>
              </a:solidFill>
              <a:highlight>
                <a:srgbClr val="FFFFFF"/>
              </a:highlight>
            </a:endParaRPr>
          </a:p>
        </p:txBody>
      </p:sp>
      <p:pic>
        <p:nvPicPr>
          <p:cNvPr id="78" name="Google Shape;78;p15"/>
          <p:cNvPicPr preferRelativeResize="0"/>
          <p:nvPr/>
        </p:nvPicPr>
        <p:blipFill>
          <a:blip r:embed="rId3">
            <a:alphaModFix/>
          </a:blip>
          <a:stretch>
            <a:fillRect/>
          </a:stretch>
        </p:blipFill>
        <p:spPr>
          <a:xfrm>
            <a:off x="3854181" y="370725"/>
            <a:ext cx="2463643" cy="1847098"/>
          </a:xfrm>
          <a:prstGeom prst="rect">
            <a:avLst/>
          </a:prstGeom>
          <a:noFill/>
          <a:ln>
            <a:noFill/>
          </a:ln>
        </p:spPr>
      </p:pic>
      <p:sp>
        <p:nvSpPr>
          <p:cNvPr id="79" name="Google Shape;79;p15"/>
          <p:cNvSpPr txBox="1"/>
          <p:nvPr/>
        </p:nvSpPr>
        <p:spPr>
          <a:xfrm>
            <a:off x="1774513" y="740175"/>
            <a:ext cx="23997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200">
                <a:solidFill>
                  <a:schemeClr val="lt1"/>
                </a:solidFill>
              </a:rPr>
              <a:t>Fabian Camilo Trujillo Sanchez</a:t>
            </a:r>
            <a:endParaRPr sz="1200">
              <a:solidFill>
                <a:schemeClr val="lt1"/>
              </a:solidFill>
            </a:endParaRPr>
          </a:p>
          <a:p>
            <a:pPr indent="0" lvl="0" marL="0" rtl="0" algn="ctr">
              <a:spcBef>
                <a:spcPts val="0"/>
              </a:spcBef>
              <a:spcAft>
                <a:spcPts val="0"/>
              </a:spcAft>
              <a:buNone/>
            </a:pPr>
            <a:r>
              <a:rPr lang="es-419" sz="1200">
                <a:solidFill>
                  <a:schemeClr val="lt1"/>
                </a:solidFill>
              </a:rPr>
              <a:t>Carlos Daniel Piñeros Arevalo</a:t>
            </a:r>
            <a:endParaRPr sz="1200">
              <a:solidFill>
                <a:schemeClr val="lt1"/>
              </a:solidFill>
            </a:endParaRPr>
          </a:p>
          <a:p>
            <a:pPr indent="0" lvl="0" marL="0" rtl="0" algn="ctr">
              <a:spcBef>
                <a:spcPts val="0"/>
              </a:spcBef>
              <a:spcAft>
                <a:spcPts val="0"/>
              </a:spcAft>
              <a:buNone/>
            </a:pPr>
            <a:r>
              <a:rPr lang="es-419" sz="1200">
                <a:solidFill>
                  <a:schemeClr val="lt1"/>
                </a:solidFill>
              </a:rPr>
              <a:t>Santiago Rodriguez</a:t>
            </a:r>
            <a:endParaRPr sz="1200">
              <a:solidFill>
                <a:schemeClr val="lt1"/>
              </a:solidFill>
            </a:endParaRPr>
          </a:p>
          <a:p>
            <a:pPr indent="0" lvl="0" marL="0" rtl="0" algn="ctr">
              <a:spcBef>
                <a:spcPts val="0"/>
              </a:spcBef>
              <a:spcAft>
                <a:spcPts val="0"/>
              </a:spcAft>
              <a:buNone/>
            </a:pPr>
            <a:r>
              <a:rPr lang="es-419" sz="1200">
                <a:solidFill>
                  <a:schemeClr val="lt1"/>
                </a:solidFill>
              </a:rPr>
              <a:t>Ana Verónica Perilla Parra</a:t>
            </a:r>
            <a:endParaRPr sz="1200">
              <a:solidFill>
                <a:schemeClr val="lt1"/>
              </a:solidFill>
            </a:endParaRPr>
          </a:p>
          <a:p>
            <a:pPr indent="0" lvl="0" marL="0" rtl="0" algn="ctr">
              <a:spcBef>
                <a:spcPts val="0"/>
              </a:spcBef>
              <a:spcAft>
                <a:spcPts val="0"/>
              </a:spcAft>
              <a:buNone/>
            </a:pPr>
            <a:r>
              <a:rPr lang="es-419" sz="1200">
                <a:solidFill>
                  <a:schemeClr val="lt1"/>
                </a:solidFill>
              </a:rPr>
              <a:t>Diseñadores Gráficos - Analistas de información</a:t>
            </a:r>
            <a:endParaRPr>
              <a:solidFill>
                <a:schemeClr val="lt1"/>
              </a:solidFill>
            </a:endParaRPr>
          </a:p>
        </p:txBody>
      </p:sp>
      <p:pic>
        <p:nvPicPr>
          <p:cNvPr id="80" name="Google Shape;80;p15"/>
          <p:cNvPicPr preferRelativeResize="0"/>
          <p:nvPr/>
        </p:nvPicPr>
        <p:blipFill>
          <a:blip r:embed="rId4">
            <a:alphaModFix/>
          </a:blip>
          <a:stretch>
            <a:fillRect/>
          </a:stretch>
        </p:blipFill>
        <p:spPr>
          <a:xfrm>
            <a:off x="488500" y="370725"/>
            <a:ext cx="1225425" cy="1225425"/>
          </a:xfrm>
          <a:prstGeom prst="rect">
            <a:avLst/>
          </a:prstGeom>
          <a:noFill/>
          <a:ln cap="flat" cmpd="sng" w="9525">
            <a:solidFill>
              <a:schemeClr val="dk2"/>
            </a:solidFill>
            <a:prstDash val="solid"/>
            <a:round/>
            <a:headEnd len="sm" w="sm" type="none"/>
            <a:tailEnd len="sm" w="sm" type="none"/>
          </a:ln>
        </p:spPr>
      </p:pic>
      <p:sp>
        <p:nvSpPr>
          <p:cNvPr id="81" name="Google Shape;81;p15"/>
          <p:cNvSpPr txBox="1"/>
          <p:nvPr>
            <p:ph idx="1" type="body"/>
          </p:nvPr>
        </p:nvSpPr>
        <p:spPr>
          <a:xfrm>
            <a:off x="279213" y="1619950"/>
            <a:ext cx="1644000" cy="932700"/>
          </a:xfrm>
          <a:prstGeom prst="rect">
            <a:avLst/>
          </a:prstGeom>
        </p:spPr>
        <p:txBody>
          <a:bodyPr anchorCtr="0" anchor="t" bIns="91425" lIns="91425" spcFirstLastPara="1" rIns="91425" wrap="square" tIns="91425">
            <a:normAutofit fontScale="25000" lnSpcReduction="20000"/>
          </a:bodyPr>
          <a:lstStyle/>
          <a:p>
            <a:pPr indent="0" lvl="0" marL="0" rtl="0" algn="ctr">
              <a:lnSpc>
                <a:spcPct val="100000"/>
              </a:lnSpc>
              <a:spcBef>
                <a:spcPts val="0"/>
              </a:spcBef>
              <a:spcAft>
                <a:spcPts val="0"/>
              </a:spcAft>
              <a:buNone/>
            </a:pPr>
            <a:r>
              <a:rPr lang="es-419" sz="4400">
                <a:solidFill>
                  <a:schemeClr val="lt1"/>
                </a:solidFill>
              </a:rPr>
              <a:t>“Si la oportunidad no llama a tu puerta, construye una puerta”.</a:t>
            </a:r>
            <a:endParaRPr sz="4400">
              <a:solidFill>
                <a:schemeClr val="lt1"/>
              </a:solidFill>
            </a:endParaRPr>
          </a:p>
          <a:p>
            <a:pPr indent="0" lvl="0" marL="0" rtl="0" algn="ctr">
              <a:lnSpc>
                <a:spcPct val="100000"/>
              </a:lnSpc>
              <a:spcBef>
                <a:spcPts val="1600"/>
              </a:spcBef>
              <a:spcAft>
                <a:spcPts val="0"/>
              </a:spcAft>
              <a:buNone/>
            </a:pPr>
            <a:r>
              <a:rPr lang="es-419" sz="4400">
                <a:solidFill>
                  <a:schemeClr val="lt1"/>
                </a:solidFill>
              </a:rPr>
              <a:t>Adrienne Gusoff.</a:t>
            </a:r>
            <a:endParaRPr sz="4400">
              <a:solidFill>
                <a:schemeClr val="lt1"/>
              </a:solidFill>
            </a:endParaRPr>
          </a:p>
          <a:p>
            <a:pPr indent="0" lvl="0" marL="0" rtl="0" algn="l">
              <a:spcBef>
                <a:spcPts val="1600"/>
              </a:spcBef>
              <a:spcAft>
                <a:spcPts val="0"/>
              </a:spcAft>
              <a:buNone/>
            </a:pPr>
            <a:r>
              <a:rPr lang="es-419" sz="4600">
                <a:solidFill>
                  <a:srgbClr val="333333"/>
                </a:solidFill>
                <a:highlight>
                  <a:srgbClr val="FFFFFF"/>
                </a:highlight>
              </a:rPr>
              <a:t>                             </a:t>
            </a:r>
            <a:endParaRPr sz="4600">
              <a:solidFill>
                <a:srgbClr val="333333"/>
              </a:solidFill>
              <a:highlight>
                <a:srgbClr val="FFFFFF"/>
              </a:highlight>
            </a:endParaRPr>
          </a:p>
          <a:p>
            <a:pPr indent="0" lvl="0" marL="0" rtl="0" algn="l">
              <a:spcBef>
                <a:spcPts val="1600"/>
              </a:spcBef>
              <a:spcAft>
                <a:spcPts val="0"/>
              </a:spcAft>
              <a:buNone/>
            </a:pPr>
            <a:r>
              <a:t/>
            </a:r>
            <a:endParaRPr sz="4600">
              <a:solidFill>
                <a:srgbClr val="333333"/>
              </a:solidFill>
              <a:highlight>
                <a:srgbClr val="FFFFFF"/>
              </a:highlight>
            </a:endParaRPr>
          </a:p>
          <a:p>
            <a:pPr indent="0" lvl="0" marL="0" rtl="0" algn="l">
              <a:spcBef>
                <a:spcPts val="1600"/>
              </a:spcBef>
              <a:spcAft>
                <a:spcPts val="0"/>
              </a:spcAft>
              <a:buNone/>
            </a:pPr>
            <a:r>
              <a:t/>
            </a:r>
            <a:endParaRPr sz="4600">
              <a:solidFill>
                <a:srgbClr val="333333"/>
              </a:solidFill>
              <a:highlight>
                <a:srgbClr val="FFFFFF"/>
              </a:highlight>
            </a:endParaRPr>
          </a:p>
          <a:p>
            <a:pPr indent="0" lvl="0" marL="0" rtl="0" algn="l">
              <a:spcBef>
                <a:spcPts val="1600"/>
              </a:spcBef>
              <a:spcAft>
                <a:spcPts val="0"/>
              </a:spcAft>
              <a:buNone/>
            </a:pPr>
            <a:r>
              <a:t/>
            </a:r>
            <a:endParaRPr sz="4600">
              <a:solidFill>
                <a:srgbClr val="333333"/>
              </a:solidFill>
              <a:highlight>
                <a:srgbClr val="FFFFFF"/>
              </a:highlight>
            </a:endParaRPr>
          </a:p>
          <a:p>
            <a:pPr indent="0" lvl="0" marL="0" rtl="0" algn="l">
              <a:spcBef>
                <a:spcPts val="1600"/>
              </a:spcBef>
              <a:spcAft>
                <a:spcPts val="0"/>
              </a:spcAft>
              <a:buNone/>
            </a:pPr>
            <a:r>
              <a:t/>
            </a:r>
            <a:endParaRPr sz="4600">
              <a:solidFill>
                <a:srgbClr val="333333"/>
              </a:solidFill>
              <a:highlight>
                <a:srgbClr val="FFFFFF"/>
              </a:highlight>
            </a:endParaRPr>
          </a:p>
          <a:p>
            <a:pPr indent="0" lvl="0" marL="0" rtl="0" algn="ctr">
              <a:spcBef>
                <a:spcPts val="16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82" name="Google Shape;82;p15"/>
          <p:cNvSpPr txBox="1"/>
          <p:nvPr/>
        </p:nvSpPr>
        <p:spPr>
          <a:xfrm>
            <a:off x="351025" y="3000625"/>
            <a:ext cx="18462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200">
                <a:solidFill>
                  <a:schemeClr val="lt1"/>
                </a:solidFill>
              </a:rPr>
              <a:t>La tipografía principalmente escogida es elegante y se llama Gilroy-Light, </a:t>
            </a:r>
            <a:r>
              <a:rPr lang="es-419" sz="1200">
                <a:solidFill>
                  <a:schemeClr val="lt1"/>
                </a:solidFill>
              </a:rPr>
              <a:t>proveyendo al</a:t>
            </a:r>
            <a:r>
              <a:rPr lang="es-419" sz="1200">
                <a:solidFill>
                  <a:schemeClr val="lt1"/>
                </a:solidFill>
              </a:rPr>
              <a:t> logo un estilo eficiente y </a:t>
            </a:r>
            <a:r>
              <a:rPr lang="es-419" sz="1200">
                <a:solidFill>
                  <a:schemeClr val="lt1"/>
                </a:solidFill>
              </a:rPr>
              <a:t>cautivador. </a:t>
            </a:r>
            <a:endParaRPr sz="1200">
              <a:solidFill>
                <a:schemeClr val="lt1"/>
              </a:solidFill>
            </a:endParaRPr>
          </a:p>
        </p:txBody>
      </p:sp>
      <p:pic>
        <p:nvPicPr>
          <p:cNvPr id="83" name="Google Shape;83;p15"/>
          <p:cNvPicPr preferRelativeResize="0"/>
          <p:nvPr/>
        </p:nvPicPr>
        <p:blipFill>
          <a:blip r:embed="rId5">
            <a:alphaModFix/>
          </a:blip>
          <a:stretch>
            <a:fillRect/>
          </a:stretch>
        </p:blipFill>
        <p:spPr>
          <a:xfrm>
            <a:off x="2308825" y="3180775"/>
            <a:ext cx="1865400" cy="932700"/>
          </a:xfrm>
          <a:prstGeom prst="rect">
            <a:avLst/>
          </a:prstGeom>
          <a:noFill/>
          <a:ln>
            <a:noFill/>
          </a:ln>
        </p:spPr>
      </p:pic>
      <p:sp>
        <p:nvSpPr>
          <p:cNvPr id="84" name="Google Shape;84;p15"/>
          <p:cNvSpPr txBox="1"/>
          <p:nvPr/>
        </p:nvSpPr>
        <p:spPr>
          <a:xfrm>
            <a:off x="4127200" y="2815950"/>
            <a:ext cx="2335200" cy="184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200">
                <a:solidFill>
                  <a:schemeClr val="lt1"/>
                </a:solidFill>
              </a:rPr>
              <a:t>La espada es </a:t>
            </a:r>
            <a:r>
              <a:rPr lang="es-419" sz="1200">
                <a:solidFill>
                  <a:schemeClr val="lt1"/>
                </a:solidFill>
              </a:rPr>
              <a:t>un modelo animado alusivo a la espada </a:t>
            </a:r>
            <a:r>
              <a:rPr lang="es-419" sz="1200">
                <a:solidFill>
                  <a:schemeClr val="lt1"/>
                </a:solidFill>
                <a:latin typeface="Press Start 2P"/>
                <a:ea typeface="Press Start 2P"/>
                <a:cs typeface="Press Start 2P"/>
                <a:sym typeface="Press Start 2P"/>
              </a:rPr>
              <a:t>D</a:t>
            </a:r>
            <a:r>
              <a:rPr lang="es-419" sz="1200">
                <a:solidFill>
                  <a:schemeClr val="lt1"/>
                </a:solidFill>
                <a:latin typeface="Press Start 2P"/>
                <a:ea typeface="Press Start 2P"/>
                <a:cs typeface="Press Start 2P"/>
                <a:sym typeface="Press Start 2P"/>
              </a:rPr>
              <a:t>URANDAL </a:t>
            </a:r>
            <a:r>
              <a:rPr lang="es-419" sz="1200">
                <a:solidFill>
                  <a:schemeClr val="lt1"/>
                </a:solidFill>
              </a:rPr>
              <a:t>de la realidad. Lo que queremos demostrar con ese fondo es </a:t>
            </a:r>
            <a:r>
              <a:rPr lang="es-419" sz="1200">
                <a:solidFill>
                  <a:schemeClr val="lt1"/>
                </a:solidFill>
              </a:rPr>
              <a:t>la capacidad que tendrá el sistema de información con las tareas que se le serán designadas.</a:t>
            </a:r>
            <a:endParaRPr sz="1200">
              <a:solidFill>
                <a:schemeClr val="lt1"/>
              </a:solidFill>
            </a:endParaRPr>
          </a:p>
        </p:txBody>
      </p:sp>
      <p:pic>
        <p:nvPicPr>
          <p:cNvPr id="85" name="Google Shape;85;p15"/>
          <p:cNvPicPr preferRelativeResize="0"/>
          <p:nvPr/>
        </p:nvPicPr>
        <p:blipFill>
          <a:blip r:embed="rId6">
            <a:alphaModFix/>
          </a:blip>
          <a:stretch>
            <a:fillRect/>
          </a:stretch>
        </p:blipFill>
        <p:spPr>
          <a:xfrm rot="5400000">
            <a:off x="6743164" y="2460964"/>
            <a:ext cx="1225424" cy="25570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9" name="Shape 89"/>
        <p:cNvGrpSpPr/>
        <p:nvPr/>
      </p:nvGrpSpPr>
      <p:grpSpPr>
        <a:xfrm>
          <a:off x="0" y="0"/>
          <a:ext cx="0" cy="0"/>
          <a:chOff x="0" y="0"/>
          <a:chExt cx="0" cy="0"/>
        </a:xfrm>
      </p:grpSpPr>
      <p:sp>
        <p:nvSpPr>
          <p:cNvPr id="90" name="Google Shape;90;p16"/>
          <p:cNvSpPr txBox="1"/>
          <p:nvPr>
            <p:ph type="title"/>
          </p:nvPr>
        </p:nvSpPr>
        <p:spPr>
          <a:xfrm>
            <a:off x="311700" y="2875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solidFill>
                  <a:schemeClr val="lt1"/>
                </a:solidFill>
              </a:rPr>
              <a:t>0.2. 1 A</a:t>
            </a:r>
            <a:endParaRPr>
              <a:solidFill>
                <a:schemeClr val="lt1"/>
              </a:solidFill>
            </a:endParaRPr>
          </a:p>
          <a:p>
            <a:pPr indent="0" lvl="0" marL="0" rtl="0" algn="l">
              <a:spcBef>
                <a:spcPts val="0"/>
              </a:spcBef>
              <a:spcAft>
                <a:spcPts val="0"/>
              </a:spcAft>
              <a:buNone/>
            </a:pPr>
            <a:r>
              <a:rPr lang="es-419" sz="1550">
                <a:solidFill>
                  <a:schemeClr val="lt1"/>
                </a:solidFill>
              </a:rPr>
              <a:t>Nuestra Identidad Corporativa</a:t>
            </a:r>
            <a:endParaRPr sz="1550">
              <a:solidFill>
                <a:schemeClr val="lt1"/>
              </a:solidFill>
            </a:endParaRPr>
          </a:p>
          <a:p>
            <a:pPr indent="0" lvl="0" marL="0" rtl="0" algn="l">
              <a:spcBef>
                <a:spcPts val="0"/>
              </a:spcBef>
              <a:spcAft>
                <a:spcPts val="0"/>
              </a:spcAft>
              <a:buNone/>
            </a:pPr>
            <a:r>
              <a:rPr lang="es-419" sz="1772">
                <a:solidFill>
                  <a:schemeClr val="lt1"/>
                </a:solidFill>
              </a:rPr>
              <a:t>ESQUEMA CONSTRUCTIVO DEL LOGOTIPO</a:t>
            </a:r>
            <a:endParaRPr sz="1772">
              <a:solidFill>
                <a:schemeClr val="lt1"/>
              </a:solidFill>
            </a:endParaRPr>
          </a:p>
          <a:p>
            <a:pPr indent="0" lvl="0" marL="0" rtl="0" algn="l">
              <a:spcBef>
                <a:spcPts val="0"/>
              </a:spcBef>
              <a:spcAft>
                <a:spcPts val="0"/>
              </a:spcAft>
              <a:buNone/>
            </a:pPr>
            <a:r>
              <a:rPr lang="es-419" sz="1750"/>
              <a:t> </a:t>
            </a:r>
            <a:endParaRPr sz="1750"/>
          </a:p>
        </p:txBody>
      </p:sp>
      <p:sp>
        <p:nvSpPr>
          <p:cNvPr id="91" name="Google Shape;91;p16"/>
          <p:cNvSpPr txBox="1"/>
          <p:nvPr>
            <p:ph idx="1" type="body"/>
          </p:nvPr>
        </p:nvSpPr>
        <p:spPr>
          <a:xfrm>
            <a:off x="311700" y="2020875"/>
            <a:ext cx="4260300" cy="34164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s-419" sz="1200">
                <a:solidFill>
                  <a:schemeClr val="lt1"/>
                </a:solidFill>
              </a:rPr>
              <a:t>MODULACIÓN</a:t>
            </a:r>
            <a:endParaRPr b="1" sz="1200">
              <a:solidFill>
                <a:schemeClr val="lt1"/>
              </a:solidFill>
            </a:endParaRPr>
          </a:p>
          <a:p>
            <a:pPr indent="0" lvl="0" marL="0" rtl="0" algn="l">
              <a:lnSpc>
                <a:spcPct val="95000"/>
              </a:lnSpc>
              <a:spcBef>
                <a:spcPts val="300"/>
              </a:spcBef>
              <a:spcAft>
                <a:spcPts val="0"/>
              </a:spcAft>
              <a:buNone/>
            </a:pPr>
            <a:r>
              <a:rPr lang="es-419" sz="1000">
                <a:solidFill>
                  <a:schemeClr val="lt1"/>
                </a:solidFill>
              </a:rPr>
              <a:t>El logotipo de “</a:t>
            </a:r>
            <a:r>
              <a:rPr lang="es-419" sz="1300">
                <a:solidFill>
                  <a:schemeClr val="lt1"/>
                </a:solidFill>
                <a:latin typeface="Impact"/>
                <a:ea typeface="Impact"/>
                <a:cs typeface="Impact"/>
                <a:sym typeface="Impact"/>
              </a:rPr>
              <a:t>DURANDAL</a:t>
            </a:r>
            <a:r>
              <a:rPr lang="es-419" sz="1000">
                <a:solidFill>
                  <a:schemeClr val="lt1"/>
                </a:solidFill>
              </a:rPr>
              <a:t>” , se escribe en una superficie modular de 16 X  7</a:t>
            </a:r>
            <a:r>
              <a:rPr lang="es-419" sz="1000">
                <a:solidFill>
                  <a:schemeClr val="lt1"/>
                </a:solidFill>
              </a:rPr>
              <a:t> y en  6*12 vertical.</a:t>
            </a:r>
            <a:endParaRPr sz="1000">
              <a:solidFill>
                <a:schemeClr val="lt1"/>
              </a:solidFill>
            </a:endParaRPr>
          </a:p>
          <a:p>
            <a:pPr indent="0" lvl="0" marL="0" rtl="0" algn="l">
              <a:lnSpc>
                <a:spcPct val="95000"/>
              </a:lnSpc>
              <a:spcBef>
                <a:spcPts val="300"/>
              </a:spcBef>
              <a:spcAft>
                <a:spcPts val="0"/>
              </a:spcAft>
              <a:buNone/>
            </a:pPr>
            <a:r>
              <a:t/>
            </a:r>
            <a:endParaRPr sz="1000">
              <a:solidFill>
                <a:schemeClr val="lt1"/>
              </a:solidFill>
            </a:endParaRPr>
          </a:p>
          <a:p>
            <a:pPr indent="0" lvl="0" marL="0" rtl="0" algn="l">
              <a:lnSpc>
                <a:spcPct val="95000"/>
              </a:lnSpc>
              <a:spcBef>
                <a:spcPts val="300"/>
              </a:spcBef>
              <a:spcAft>
                <a:spcPts val="0"/>
              </a:spcAft>
              <a:buNone/>
            </a:pPr>
            <a:r>
              <a:rPr lang="es-419" sz="1000">
                <a:solidFill>
                  <a:schemeClr val="lt1"/>
                </a:solidFill>
              </a:rPr>
              <a:t>El valor x establece la unidad de medida, </a:t>
            </a:r>
            <a:r>
              <a:rPr lang="es-419" sz="1000">
                <a:solidFill>
                  <a:schemeClr val="lt1"/>
                </a:solidFill>
              </a:rPr>
              <a:t>así</a:t>
            </a:r>
            <a:r>
              <a:rPr lang="es-419" sz="1000">
                <a:solidFill>
                  <a:schemeClr val="lt1"/>
                </a:solidFill>
              </a:rPr>
              <a:t> aseguramos la correcta </a:t>
            </a:r>
            <a:r>
              <a:rPr lang="es-419" sz="1000">
                <a:solidFill>
                  <a:schemeClr val="lt1"/>
                </a:solidFill>
              </a:rPr>
              <a:t>proporción</a:t>
            </a:r>
            <a:r>
              <a:rPr lang="es-419" sz="1000">
                <a:solidFill>
                  <a:schemeClr val="lt1"/>
                </a:solidFill>
              </a:rPr>
              <a:t> del logo sobre cualquier soporte y medidas.</a:t>
            </a:r>
            <a:endParaRPr sz="1000">
              <a:solidFill>
                <a:schemeClr val="lt1"/>
              </a:solidFill>
            </a:endParaRPr>
          </a:p>
          <a:p>
            <a:pPr indent="0" lvl="0" marL="0" rtl="0" algn="l">
              <a:lnSpc>
                <a:spcPct val="95000"/>
              </a:lnSpc>
              <a:spcBef>
                <a:spcPts val="300"/>
              </a:spcBef>
              <a:spcAft>
                <a:spcPts val="0"/>
              </a:spcAft>
              <a:buNone/>
            </a:pPr>
            <a:r>
              <a:t/>
            </a:r>
            <a:endParaRPr sz="1000">
              <a:solidFill>
                <a:schemeClr val="lt1"/>
              </a:solidFill>
            </a:endParaRPr>
          </a:p>
          <a:p>
            <a:pPr indent="0" lvl="0" marL="0" rtl="0" algn="l">
              <a:lnSpc>
                <a:spcPct val="800000"/>
              </a:lnSpc>
              <a:spcBef>
                <a:spcPts val="700"/>
              </a:spcBef>
              <a:spcAft>
                <a:spcPts val="0"/>
              </a:spcAft>
              <a:buNone/>
            </a:pPr>
            <a:r>
              <a:t/>
            </a:r>
            <a:endParaRPr sz="1200">
              <a:solidFill>
                <a:schemeClr val="lt1"/>
              </a:solidFill>
            </a:endParaRPr>
          </a:p>
          <a:p>
            <a:pPr indent="0" lvl="0" marL="0" rtl="0" algn="l">
              <a:spcBef>
                <a:spcPts val="800"/>
              </a:spcBef>
              <a:spcAft>
                <a:spcPts val="1200"/>
              </a:spcAft>
              <a:buNone/>
            </a:pPr>
            <a:r>
              <a:t/>
            </a:r>
            <a:endParaRPr b="1" sz="1200">
              <a:solidFill>
                <a:schemeClr val="dk1"/>
              </a:solidFill>
            </a:endParaRPr>
          </a:p>
        </p:txBody>
      </p:sp>
      <p:sp>
        <p:nvSpPr>
          <p:cNvPr id="92" name="Google Shape;92;p16"/>
          <p:cNvSpPr txBox="1"/>
          <p:nvPr/>
        </p:nvSpPr>
        <p:spPr>
          <a:xfrm>
            <a:off x="4572000" y="1339925"/>
            <a:ext cx="4149000" cy="144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sz="1200">
                <a:solidFill>
                  <a:schemeClr val="lt1"/>
                </a:solidFill>
              </a:rPr>
              <a:t>ÁREA</a:t>
            </a:r>
            <a:r>
              <a:rPr b="1" lang="es-419" sz="1200">
                <a:solidFill>
                  <a:schemeClr val="lt1"/>
                </a:solidFill>
              </a:rPr>
              <a:t> DE </a:t>
            </a:r>
            <a:r>
              <a:rPr b="1" lang="es-419" sz="1200">
                <a:solidFill>
                  <a:schemeClr val="lt1"/>
                </a:solidFill>
              </a:rPr>
              <a:t>PROTECCIÓN</a:t>
            </a:r>
            <a:r>
              <a:rPr b="1" lang="es-419" sz="1200">
                <a:solidFill>
                  <a:schemeClr val="lt1"/>
                </a:solidFill>
              </a:rPr>
              <a:t> </a:t>
            </a:r>
            <a:endParaRPr b="1" sz="1200">
              <a:solidFill>
                <a:schemeClr val="lt1"/>
              </a:solidFill>
            </a:endParaRPr>
          </a:p>
          <a:p>
            <a:pPr indent="0" lvl="0" marL="0" rtl="0" algn="l">
              <a:spcBef>
                <a:spcPts val="0"/>
              </a:spcBef>
              <a:spcAft>
                <a:spcPts val="0"/>
              </a:spcAft>
              <a:buNone/>
            </a:pPr>
            <a:r>
              <a:rPr lang="es-419" sz="1000">
                <a:solidFill>
                  <a:schemeClr val="lt1"/>
                </a:solidFill>
              </a:rPr>
              <a:t>Se ha establecido un </a:t>
            </a:r>
            <a:r>
              <a:rPr lang="es-419" sz="1000">
                <a:solidFill>
                  <a:schemeClr val="lt1"/>
                </a:solidFill>
              </a:rPr>
              <a:t>área</a:t>
            </a:r>
            <a:r>
              <a:rPr lang="es-419" sz="1000">
                <a:solidFill>
                  <a:schemeClr val="lt1"/>
                </a:solidFill>
              </a:rPr>
              <a:t> de protección en torno al logotipo. Esta </a:t>
            </a:r>
            <a:r>
              <a:rPr lang="es-419" sz="1000">
                <a:solidFill>
                  <a:schemeClr val="lt1"/>
                </a:solidFill>
              </a:rPr>
              <a:t>área</a:t>
            </a:r>
            <a:r>
              <a:rPr lang="es-419" sz="1000">
                <a:solidFill>
                  <a:schemeClr val="lt1"/>
                </a:solidFill>
              </a:rPr>
              <a:t> deberá estar exenta de elementos gráficos que interfieran en su </a:t>
            </a:r>
            <a:r>
              <a:rPr lang="es-419" sz="1000">
                <a:solidFill>
                  <a:schemeClr val="lt1"/>
                </a:solidFill>
              </a:rPr>
              <a:t>percepción y lectura de la marca.</a:t>
            </a:r>
            <a:endParaRPr sz="1000">
              <a:solidFill>
                <a:schemeClr val="lt1"/>
              </a:solidFill>
            </a:endParaRPr>
          </a:p>
          <a:p>
            <a:pPr indent="0" lvl="0" marL="0" rtl="0" algn="l">
              <a:spcBef>
                <a:spcPts val="0"/>
              </a:spcBef>
              <a:spcAft>
                <a:spcPts val="0"/>
              </a:spcAft>
              <a:buNone/>
            </a:pPr>
            <a:r>
              <a:rPr lang="es-419" sz="1000">
                <a:solidFill>
                  <a:schemeClr val="lt1"/>
                </a:solidFill>
              </a:rPr>
              <a:t>La construcción de respeto queda determinada por la medida “X”, de siempre que sea posible, es preferible aumentar al máximo este espacio superando el logotipo del resto de elementos de la página (Textos e imágenes).</a:t>
            </a:r>
            <a:endParaRPr sz="1000">
              <a:solidFill>
                <a:schemeClr val="lt1"/>
              </a:solidFill>
            </a:endParaRPr>
          </a:p>
        </p:txBody>
      </p:sp>
      <p:sp>
        <p:nvSpPr>
          <p:cNvPr id="93" name="Google Shape;93;p16"/>
          <p:cNvSpPr txBox="1"/>
          <p:nvPr/>
        </p:nvSpPr>
        <p:spPr>
          <a:xfrm>
            <a:off x="6677825" y="3205888"/>
            <a:ext cx="1764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a:solidFill>
                  <a:schemeClr val="lt1"/>
                </a:solidFill>
              </a:rPr>
              <a:t>LOGO EN HORIZONTAL</a:t>
            </a:r>
            <a:endParaRPr b="1">
              <a:solidFill>
                <a:schemeClr val="lt1"/>
              </a:solidFill>
            </a:endParaRPr>
          </a:p>
        </p:txBody>
      </p:sp>
      <p:pic>
        <p:nvPicPr>
          <p:cNvPr id="94" name="Google Shape;94;p16"/>
          <p:cNvPicPr preferRelativeResize="0"/>
          <p:nvPr/>
        </p:nvPicPr>
        <p:blipFill>
          <a:blip r:embed="rId3">
            <a:alphaModFix/>
          </a:blip>
          <a:stretch>
            <a:fillRect/>
          </a:stretch>
        </p:blipFill>
        <p:spPr>
          <a:xfrm>
            <a:off x="4695300" y="2852288"/>
            <a:ext cx="1764301" cy="1322780"/>
          </a:xfrm>
          <a:prstGeom prst="rect">
            <a:avLst/>
          </a:prstGeom>
          <a:noFill/>
          <a:ln>
            <a:noFill/>
          </a:ln>
        </p:spPr>
      </p:pic>
      <p:sp>
        <p:nvSpPr>
          <p:cNvPr id="95" name="Google Shape;95;p16"/>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6"/>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0" name="Shape 100"/>
        <p:cNvGrpSpPr/>
        <p:nvPr/>
      </p:nvGrpSpPr>
      <p:grpSpPr>
        <a:xfrm>
          <a:off x="0" y="0"/>
          <a:ext cx="0" cy="0"/>
          <a:chOff x="0" y="0"/>
          <a:chExt cx="0" cy="0"/>
        </a:xfrm>
      </p:grpSpPr>
      <p:sp>
        <p:nvSpPr>
          <p:cNvPr id="101" name="Google Shape;101;p17"/>
          <p:cNvSpPr txBox="1"/>
          <p:nvPr>
            <p:ph type="title"/>
          </p:nvPr>
        </p:nvSpPr>
        <p:spPr>
          <a:xfrm>
            <a:off x="623400" y="375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solidFill>
                  <a:schemeClr val="lt1"/>
                </a:solidFill>
              </a:rPr>
              <a:t>0.2. 1B</a:t>
            </a:r>
            <a:endParaRPr>
              <a:solidFill>
                <a:schemeClr val="lt1"/>
              </a:solidFill>
            </a:endParaRPr>
          </a:p>
          <a:p>
            <a:pPr indent="0" lvl="0" marL="0" rtl="0" algn="l">
              <a:spcBef>
                <a:spcPts val="0"/>
              </a:spcBef>
              <a:spcAft>
                <a:spcPts val="0"/>
              </a:spcAft>
              <a:buNone/>
            </a:pPr>
            <a:r>
              <a:rPr lang="es-419" sz="1500">
                <a:solidFill>
                  <a:schemeClr val="lt1"/>
                </a:solidFill>
              </a:rPr>
              <a:t>Nuestra Identidad Corporativa </a:t>
            </a:r>
            <a:endParaRPr sz="1500">
              <a:solidFill>
                <a:schemeClr val="lt1"/>
              </a:solidFill>
            </a:endParaRPr>
          </a:p>
          <a:p>
            <a:pPr indent="0" lvl="0" marL="0" rtl="0" algn="l">
              <a:spcBef>
                <a:spcPts val="0"/>
              </a:spcBef>
              <a:spcAft>
                <a:spcPts val="0"/>
              </a:spcAft>
              <a:buNone/>
            </a:pPr>
            <a:r>
              <a:rPr lang="es-419" sz="1700">
                <a:solidFill>
                  <a:schemeClr val="lt1"/>
                </a:solidFill>
              </a:rPr>
              <a:t>LOGOTIPO A COLOR </a:t>
            </a:r>
            <a:endParaRPr sz="1700">
              <a:solidFill>
                <a:schemeClr val="lt1"/>
              </a:solidFill>
            </a:endParaRPr>
          </a:p>
          <a:p>
            <a:pPr indent="0" lvl="0" marL="0" rtl="0" algn="l">
              <a:spcBef>
                <a:spcPts val="0"/>
              </a:spcBef>
              <a:spcAft>
                <a:spcPts val="0"/>
              </a:spcAft>
              <a:buNone/>
            </a:pPr>
            <a:r>
              <a:t/>
            </a:r>
            <a:endParaRPr>
              <a:solidFill>
                <a:schemeClr val="lt1"/>
              </a:solidFill>
            </a:endParaRPr>
          </a:p>
        </p:txBody>
      </p:sp>
      <p:sp>
        <p:nvSpPr>
          <p:cNvPr id="102" name="Google Shape;102;p17"/>
          <p:cNvSpPr txBox="1"/>
          <p:nvPr>
            <p:ph idx="1" type="body"/>
          </p:nvPr>
        </p:nvSpPr>
        <p:spPr>
          <a:xfrm>
            <a:off x="623400" y="1337950"/>
            <a:ext cx="3110400" cy="8127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b="1" lang="es-419" sz="1200">
                <a:solidFill>
                  <a:schemeClr val="lt1"/>
                </a:solidFill>
              </a:rPr>
              <a:t>COLORES CORPORATIVOS</a:t>
            </a:r>
            <a:endParaRPr b="1" sz="1200">
              <a:solidFill>
                <a:schemeClr val="lt1"/>
              </a:solidFill>
            </a:endParaRPr>
          </a:p>
          <a:p>
            <a:pPr indent="0" lvl="0" marL="0" rtl="0" algn="l">
              <a:spcBef>
                <a:spcPts val="1200"/>
              </a:spcBef>
              <a:spcAft>
                <a:spcPts val="1200"/>
              </a:spcAft>
              <a:buNone/>
            </a:pPr>
            <a:r>
              <a:rPr lang="es-419" sz="1100">
                <a:solidFill>
                  <a:schemeClr val="lt1"/>
                </a:solidFill>
              </a:rPr>
              <a:t>El logotipo se </a:t>
            </a:r>
            <a:r>
              <a:rPr lang="es-419" sz="1100">
                <a:solidFill>
                  <a:schemeClr val="lt1"/>
                </a:solidFill>
              </a:rPr>
              <a:t>trabajará</a:t>
            </a:r>
            <a:r>
              <a:rPr lang="es-419" sz="1100">
                <a:solidFill>
                  <a:schemeClr val="lt1"/>
                </a:solidFill>
              </a:rPr>
              <a:t> en 3 colores principales.</a:t>
            </a:r>
            <a:endParaRPr sz="1100">
              <a:solidFill>
                <a:schemeClr val="lt1"/>
              </a:solidFill>
            </a:endParaRPr>
          </a:p>
        </p:txBody>
      </p:sp>
      <p:pic>
        <p:nvPicPr>
          <p:cNvPr id="103" name="Google Shape;103;p17"/>
          <p:cNvPicPr preferRelativeResize="0"/>
          <p:nvPr/>
        </p:nvPicPr>
        <p:blipFill>
          <a:blip r:embed="rId3">
            <a:alphaModFix/>
          </a:blip>
          <a:stretch>
            <a:fillRect/>
          </a:stretch>
        </p:blipFill>
        <p:spPr>
          <a:xfrm rot="5400000">
            <a:off x="1251901" y="2433276"/>
            <a:ext cx="641175" cy="854875"/>
          </a:xfrm>
          <a:prstGeom prst="rect">
            <a:avLst/>
          </a:prstGeom>
          <a:noFill/>
          <a:ln>
            <a:noFill/>
          </a:ln>
        </p:spPr>
      </p:pic>
      <p:sp>
        <p:nvSpPr>
          <p:cNvPr id="104" name="Google Shape;104;p17"/>
          <p:cNvSpPr txBox="1"/>
          <p:nvPr/>
        </p:nvSpPr>
        <p:spPr>
          <a:xfrm>
            <a:off x="637550" y="3288225"/>
            <a:ext cx="18699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000">
                <a:solidFill>
                  <a:schemeClr val="lt1"/>
                </a:solidFill>
              </a:rPr>
              <a:t>RGB: 251 254 2</a:t>
            </a:r>
            <a:endParaRPr sz="1000">
              <a:solidFill>
                <a:schemeClr val="lt1"/>
              </a:solidFill>
            </a:endParaRPr>
          </a:p>
          <a:p>
            <a:pPr indent="0" lvl="0" marL="0" rtl="0" algn="ctr">
              <a:spcBef>
                <a:spcPts val="0"/>
              </a:spcBef>
              <a:spcAft>
                <a:spcPts val="0"/>
              </a:spcAft>
              <a:buNone/>
            </a:pPr>
            <a:r>
              <a:rPr lang="es-419" sz="1000">
                <a:solidFill>
                  <a:schemeClr val="lt1"/>
                </a:solidFill>
              </a:rPr>
              <a:t>Colores proceso (</a:t>
            </a:r>
            <a:r>
              <a:rPr lang="es-419" sz="1000">
                <a:solidFill>
                  <a:schemeClr val="lt1"/>
                </a:solidFill>
              </a:rPr>
              <a:t>CMYK</a:t>
            </a:r>
            <a:r>
              <a:rPr lang="es-419" sz="1000">
                <a:solidFill>
                  <a:schemeClr val="lt1"/>
                </a:solidFill>
              </a:rPr>
              <a:t>)</a:t>
            </a:r>
            <a:endParaRPr sz="1000">
              <a:solidFill>
                <a:schemeClr val="lt1"/>
              </a:solidFill>
            </a:endParaRPr>
          </a:p>
          <a:p>
            <a:pPr indent="0" lvl="0" marL="0" rtl="0" algn="ctr">
              <a:spcBef>
                <a:spcPts val="0"/>
              </a:spcBef>
              <a:spcAft>
                <a:spcPts val="0"/>
              </a:spcAft>
              <a:buNone/>
            </a:pPr>
            <a:r>
              <a:rPr lang="es-419" sz="1000">
                <a:solidFill>
                  <a:schemeClr val="lt1"/>
                </a:solidFill>
              </a:rPr>
              <a:t>C: 16% M: 0% Y: 95% K: 0%</a:t>
            </a:r>
            <a:endParaRPr sz="1000">
              <a:solidFill>
                <a:schemeClr val="lt1"/>
              </a:solidFill>
            </a:endParaRPr>
          </a:p>
          <a:p>
            <a:pPr indent="0" lvl="0" marL="0" rtl="0" algn="ctr">
              <a:spcBef>
                <a:spcPts val="0"/>
              </a:spcBef>
              <a:spcAft>
                <a:spcPts val="0"/>
              </a:spcAft>
              <a:buNone/>
            </a:pPr>
            <a:r>
              <a:rPr lang="es-419" sz="1000">
                <a:solidFill>
                  <a:schemeClr val="lt1"/>
                </a:solidFill>
              </a:rPr>
              <a:t>Pantalla </a:t>
            </a:r>
            <a:r>
              <a:rPr lang="es-419" sz="1000">
                <a:solidFill>
                  <a:schemeClr val="lt1"/>
                </a:solidFill>
              </a:rPr>
              <a:t>Hexadecimal</a:t>
            </a:r>
            <a:r>
              <a:rPr lang="es-419" sz="1000">
                <a:solidFill>
                  <a:schemeClr val="lt1"/>
                </a:solidFill>
              </a:rPr>
              <a:t>  </a:t>
            </a:r>
            <a:endParaRPr sz="1000">
              <a:solidFill>
                <a:schemeClr val="lt1"/>
              </a:solidFill>
            </a:endParaRPr>
          </a:p>
          <a:p>
            <a:pPr indent="0" lvl="0" marL="0" rtl="0" algn="ctr">
              <a:spcBef>
                <a:spcPts val="0"/>
              </a:spcBef>
              <a:spcAft>
                <a:spcPts val="0"/>
              </a:spcAft>
              <a:buNone/>
            </a:pPr>
            <a:r>
              <a:rPr lang="es-419" sz="1000">
                <a:solidFill>
                  <a:schemeClr val="lt1"/>
                </a:solidFill>
              </a:rPr>
              <a:t>#fbfe02</a:t>
            </a:r>
            <a:endParaRPr sz="1000">
              <a:solidFill>
                <a:schemeClr val="lt1"/>
              </a:solidFill>
            </a:endParaRPr>
          </a:p>
        </p:txBody>
      </p:sp>
      <p:sp>
        <p:nvSpPr>
          <p:cNvPr id="105" name="Google Shape;105;p17"/>
          <p:cNvSpPr txBox="1"/>
          <p:nvPr/>
        </p:nvSpPr>
        <p:spPr>
          <a:xfrm>
            <a:off x="3575563" y="3288225"/>
            <a:ext cx="18699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000">
                <a:solidFill>
                  <a:schemeClr val="lt1"/>
                </a:solidFill>
              </a:rPr>
              <a:t>RGB: 3 3 250</a:t>
            </a:r>
            <a:endParaRPr sz="1000">
              <a:solidFill>
                <a:schemeClr val="lt1"/>
              </a:solidFill>
            </a:endParaRPr>
          </a:p>
          <a:p>
            <a:pPr indent="0" lvl="0" marL="0" rtl="0" algn="ctr">
              <a:spcBef>
                <a:spcPts val="0"/>
              </a:spcBef>
              <a:spcAft>
                <a:spcPts val="0"/>
              </a:spcAft>
              <a:buNone/>
            </a:pPr>
            <a:r>
              <a:rPr lang="es-419" sz="1000">
                <a:solidFill>
                  <a:schemeClr val="lt1"/>
                </a:solidFill>
              </a:rPr>
              <a:t>Colores proceso (CMYK)</a:t>
            </a:r>
            <a:endParaRPr sz="1000">
              <a:solidFill>
                <a:schemeClr val="lt1"/>
              </a:solidFill>
            </a:endParaRPr>
          </a:p>
          <a:p>
            <a:pPr indent="0" lvl="0" marL="0" rtl="0" algn="ctr">
              <a:spcBef>
                <a:spcPts val="0"/>
              </a:spcBef>
              <a:spcAft>
                <a:spcPts val="0"/>
              </a:spcAft>
              <a:buNone/>
            </a:pPr>
            <a:r>
              <a:rPr lang="es-419" sz="1000">
                <a:solidFill>
                  <a:schemeClr val="lt1"/>
                </a:solidFill>
              </a:rPr>
              <a:t>C: 92% M: 84% Y: 0% K: 0%</a:t>
            </a:r>
            <a:endParaRPr sz="1000">
              <a:solidFill>
                <a:schemeClr val="lt1"/>
              </a:solidFill>
            </a:endParaRPr>
          </a:p>
          <a:p>
            <a:pPr indent="0" lvl="0" marL="0" rtl="0" algn="ctr">
              <a:spcBef>
                <a:spcPts val="0"/>
              </a:spcBef>
              <a:spcAft>
                <a:spcPts val="0"/>
              </a:spcAft>
              <a:buNone/>
            </a:pPr>
            <a:r>
              <a:rPr lang="es-419" sz="1000">
                <a:solidFill>
                  <a:schemeClr val="lt1"/>
                </a:solidFill>
              </a:rPr>
              <a:t>Pantalla Hexadecimal  </a:t>
            </a:r>
            <a:endParaRPr sz="1000">
              <a:solidFill>
                <a:schemeClr val="lt1"/>
              </a:solidFill>
            </a:endParaRPr>
          </a:p>
          <a:p>
            <a:pPr indent="0" lvl="0" marL="0" rtl="0" algn="ctr">
              <a:spcBef>
                <a:spcPts val="0"/>
              </a:spcBef>
              <a:spcAft>
                <a:spcPts val="0"/>
              </a:spcAft>
              <a:buNone/>
            </a:pPr>
            <a:r>
              <a:rPr lang="es-419" sz="1000">
                <a:solidFill>
                  <a:schemeClr val="lt1"/>
                </a:solidFill>
              </a:rPr>
              <a:t>#</a:t>
            </a:r>
            <a:r>
              <a:rPr lang="es-419" sz="1000">
                <a:solidFill>
                  <a:schemeClr val="lt1"/>
                </a:solidFill>
              </a:rPr>
              <a:t>0303fa</a:t>
            </a:r>
            <a:endParaRPr sz="1000">
              <a:solidFill>
                <a:schemeClr val="lt1"/>
              </a:solidFill>
            </a:endParaRPr>
          </a:p>
        </p:txBody>
      </p:sp>
      <p:sp>
        <p:nvSpPr>
          <p:cNvPr id="106" name="Google Shape;106;p17"/>
          <p:cNvSpPr txBox="1"/>
          <p:nvPr/>
        </p:nvSpPr>
        <p:spPr>
          <a:xfrm>
            <a:off x="6428038" y="3288225"/>
            <a:ext cx="20784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000">
                <a:solidFill>
                  <a:schemeClr val="lt1"/>
                </a:solidFill>
              </a:rPr>
              <a:t>RGB: 0 0 0</a:t>
            </a:r>
            <a:endParaRPr sz="1000">
              <a:solidFill>
                <a:schemeClr val="lt1"/>
              </a:solidFill>
            </a:endParaRPr>
          </a:p>
          <a:p>
            <a:pPr indent="0" lvl="0" marL="0" rtl="0" algn="ctr">
              <a:spcBef>
                <a:spcPts val="0"/>
              </a:spcBef>
              <a:spcAft>
                <a:spcPts val="0"/>
              </a:spcAft>
              <a:buNone/>
            </a:pPr>
            <a:r>
              <a:rPr lang="es-419" sz="1000">
                <a:solidFill>
                  <a:schemeClr val="lt1"/>
                </a:solidFill>
              </a:rPr>
              <a:t>Colores proceso (CMYK)</a:t>
            </a:r>
            <a:endParaRPr sz="1000">
              <a:solidFill>
                <a:schemeClr val="lt1"/>
              </a:solidFill>
            </a:endParaRPr>
          </a:p>
          <a:p>
            <a:pPr indent="0" lvl="0" marL="0" rtl="0" algn="ctr">
              <a:spcBef>
                <a:spcPts val="0"/>
              </a:spcBef>
              <a:spcAft>
                <a:spcPts val="0"/>
              </a:spcAft>
              <a:buNone/>
            </a:pPr>
            <a:r>
              <a:rPr lang="es-419" sz="1000">
                <a:solidFill>
                  <a:schemeClr val="lt1"/>
                </a:solidFill>
              </a:rPr>
              <a:t>C: 84% M: 83% Y: 73% K: 80%</a:t>
            </a:r>
            <a:endParaRPr sz="1000">
              <a:solidFill>
                <a:schemeClr val="lt1"/>
              </a:solidFill>
            </a:endParaRPr>
          </a:p>
          <a:p>
            <a:pPr indent="0" lvl="0" marL="0" rtl="0" algn="ctr">
              <a:spcBef>
                <a:spcPts val="0"/>
              </a:spcBef>
              <a:spcAft>
                <a:spcPts val="0"/>
              </a:spcAft>
              <a:buNone/>
            </a:pPr>
            <a:r>
              <a:rPr lang="es-419" sz="1000">
                <a:solidFill>
                  <a:schemeClr val="lt1"/>
                </a:solidFill>
              </a:rPr>
              <a:t>Pantalla Hexadecimal  </a:t>
            </a:r>
            <a:endParaRPr sz="1000">
              <a:solidFill>
                <a:schemeClr val="lt1"/>
              </a:solidFill>
            </a:endParaRPr>
          </a:p>
          <a:p>
            <a:pPr indent="0" lvl="0" marL="0" rtl="0" algn="ctr">
              <a:spcBef>
                <a:spcPts val="0"/>
              </a:spcBef>
              <a:spcAft>
                <a:spcPts val="0"/>
              </a:spcAft>
              <a:buNone/>
            </a:pPr>
            <a:r>
              <a:rPr lang="es-419" sz="1000">
                <a:solidFill>
                  <a:schemeClr val="lt1"/>
                </a:solidFill>
              </a:rPr>
              <a:t>#000000</a:t>
            </a:r>
            <a:endParaRPr sz="1000">
              <a:solidFill>
                <a:schemeClr val="lt1"/>
              </a:solidFill>
            </a:endParaRPr>
          </a:p>
        </p:txBody>
      </p:sp>
      <p:pic>
        <p:nvPicPr>
          <p:cNvPr descr="0303fa hex color" id="107" name="Google Shape;107;p17"/>
          <p:cNvPicPr preferRelativeResize="0"/>
          <p:nvPr/>
        </p:nvPicPr>
        <p:blipFill>
          <a:blip r:embed="rId4">
            <a:alphaModFix/>
          </a:blip>
          <a:stretch>
            <a:fillRect/>
          </a:stretch>
        </p:blipFill>
        <p:spPr>
          <a:xfrm rot="-5400000">
            <a:off x="4189287" y="2430924"/>
            <a:ext cx="642450" cy="859525"/>
          </a:xfrm>
          <a:prstGeom prst="rect">
            <a:avLst/>
          </a:prstGeom>
          <a:noFill/>
          <a:ln>
            <a:noFill/>
          </a:ln>
        </p:spPr>
      </p:pic>
      <p:sp>
        <p:nvSpPr>
          <p:cNvPr id="108" name="Google Shape;108;p17"/>
          <p:cNvSpPr/>
          <p:nvPr/>
        </p:nvSpPr>
        <p:spPr>
          <a:xfrm>
            <a:off x="6987988" y="2540125"/>
            <a:ext cx="855000" cy="6411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9" name="Google Shape;109;p17"/>
          <p:cNvPicPr preferRelativeResize="0"/>
          <p:nvPr/>
        </p:nvPicPr>
        <p:blipFill>
          <a:blip r:embed="rId5">
            <a:alphaModFix/>
          </a:blip>
          <a:stretch>
            <a:fillRect/>
          </a:stretch>
        </p:blipFill>
        <p:spPr>
          <a:xfrm>
            <a:off x="4657362" y="356550"/>
            <a:ext cx="2769748" cy="2076575"/>
          </a:xfrm>
          <a:prstGeom prst="rect">
            <a:avLst/>
          </a:prstGeom>
          <a:noFill/>
          <a:ln>
            <a:noFill/>
          </a:ln>
        </p:spPr>
      </p:pic>
      <p:sp>
        <p:nvSpPr>
          <p:cNvPr id="110" name="Google Shape;110;p17"/>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5" name="Shape 115"/>
        <p:cNvGrpSpPr/>
        <p:nvPr/>
      </p:nvGrpSpPr>
      <p:grpSpPr>
        <a:xfrm>
          <a:off x="0" y="0"/>
          <a:ext cx="0" cy="0"/>
          <a:chOff x="0" y="0"/>
          <a:chExt cx="0" cy="0"/>
        </a:xfrm>
      </p:grpSpPr>
      <p:sp>
        <p:nvSpPr>
          <p:cNvPr id="116" name="Google Shape;116;p18"/>
          <p:cNvSpPr txBox="1"/>
          <p:nvPr>
            <p:ph type="title"/>
          </p:nvPr>
        </p:nvSpPr>
        <p:spPr>
          <a:xfrm>
            <a:off x="4491450" y="2312750"/>
            <a:ext cx="4405800" cy="1206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a:solidFill>
                  <a:schemeClr val="lt1"/>
                </a:solidFill>
              </a:rPr>
              <a:t>03</a:t>
            </a:r>
            <a:endParaRPr>
              <a:solidFill>
                <a:schemeClr val="lt1"/>
              </a:solidFill>
            </a:endParaRPr>
          </a:p>
          <a:p>
            <a:pPr indent="0" lvl="0" marL="0" rtl="0" algn="l">
              <a:spcBef>
                <a:spcPts val="0"/>
              </a:spcBef>
              <a:spcAft>
                <a:spcPts val="0"/>
              </a:spcAft>
              <a:buNone/>
            </a:pPr>
            <a:r>
              <a:rPr lang="es-419" sz="1650">
                <a:solidFill>
                  <a:schemeClr val="lt1"/>
                </a:solidFill>
              </a:rPr>
              <a:t>Nuestra Identidad Corporativa </a:t>
            </a:r>
            <a:endParaRPr sz="1650">
              <a:solidFill>
                <a:schemeClr val="lt1"/>
              </a:solidFill>
            </a:endParaRPr>
          </a:p>
          <a:p>
            <a:pPr indent="0" lvl="0" marL="0" rtl="0" algn="l">
              <a:spcBef>
                <a:spcPts val="0"/>
              </a:spcBef>
              <a:spcAft>
                <a:spcPts val="0"/>
              </a:spcAft>
              <a:buNone/>
            </a:pPr>
            <a:r>
              <a:rPr b="1" lang="es-419" sz="1200">
                <a:solidFill>
                  <a:schemeClr val="lt1"/>
                </a:solidFill>
              </a:rPr>
              <a:t>TIPOGRAFÍA</a:t>
            </a:r>
            <a:endParaRPr b="1" sz="1200">
              <a:solidFill>
                <a:schemeClr val="lt1"/>
              </a:solidFill>
            </a:endParaRPr>
          </a:p>
        </p:txBody>
      </p:sp>
      <p:sp>
        <p:nvSpPr>
          <p:cNvPr id="117" name="Google Shape;117;p18"/>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2" name="Shape 122"/>
        <p:cNvGrpSpPr/>
        <p:nvPr/>
      </p:nvGrpSpPr>
      <p:grpSpPr>
        <a:xfrm>
          <a:off x="0" y="0"/>
          <a:ext cx="0" cy="0"/>
          <a:chOff x="0" y="0"/>
          <a:chExt cx="0" cy="0"/>
        </a:xfrm>
      </p:grpSpPr>
      <p:sp>
        <p:nvSpPr>
          <p:cNvPr id="123" name="Google Shape;123;p19"/>
          <p:cNvSpPr txBox="1"/>
          <p:nvPr>
            <p:ph type="title"/>
          </p:nvPr>
        </p:nvSpPr>
        <p:spPr>
          <a:xfrm>
            <a:off x="550950" y="565500"/>
            <a:ext cx="8520600" cy="1208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419" sz="2750">
                <a:solidFill>
                  <a:schemeClr val="lt1"/>
                </a:solidFill>
              </a:rPr>
              <a:t>03. 1                                    </a:t>
            </a:r>
            <a:endParaRPr sz="2750">
              <a:solidFill>
                <a:schemeClr val="lt1"/>
              </a:solidFill>
            </a:endParaRPr>
          </a:p>
          <a:p>
            <a:pPr indent="0" lvl="0" marL="0" rtl="0" algn="l">
              <a:spcBef>
                <a:spcPts val="0"/>
              </a:spcBef>
              <a:spcAft>
                <a:spcPts val="0"/>
              </a:spcAft>
              <a:buNone/>
            </a:pPr>
            <a:r>
              <a:rPr lang="es-419" sz="1350">
                <a:solidFill>
                  <a:schemeClr val="lt1"/>
                </a:solidFill>
              </a:rPr>
              <a:t>Nuestra Identidad Corporativa </a:t>
            </a:r>
            <a:endParaRPr sz="1350">
              <a:solidFill>
                <a:schemeClr val="lt1"/>
              </a:solidFill>
            </a:endParaRPr>
          </a:p>
          <a:p>
            <a:pPr indent="0" lvl="0" marL="0" rtl="0" algn="l">
              <a:spcBef>
                <a:spcPts val="0"/>
              </a:spcBef>
              <a:spcAft>
                <a:spcPts val="0"/>
              </a:spcAft>
              <a:buNone/>
            </a:pPr>
            <a:r>
              <a:rPr b="1" lang="es-419" sz="1350">
                <a:solidFill>
                  <a:schemeClr val="lt1"/>
                </a:solidFill>
              </a:rPr>
              <a:t>TIPOGRAFÍA LOGOTIPO</a:t>
            </a:r>
            <a:endParaRPr b="1" sz="1350">
              <a:solidFill>
                <a:schemeClr val="lt1"/>
              </a:solidFill>
            </a:endParaRPr>
          </a:p>
        </p:txBody>
      </p:sp>
      <p:sp>
        <p:nvSpPr>
          <p:cNvPr id="124" name="Google Shape;124;p19"/>
          <p:cNvSpPr txBox="1"/>
          <p:nvPr/>
        </p:nvSpPr>
        <p:spPr>
          <a:xfrm>
            <a:off x="3928100" y="1045425"/>
            <a:ext cx="4983000" cy="113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a:solidFill>
                  <a:schemeClr val="lt1"/>
                </a:solidFill>
              </a:rPr>
              <a:t>LA TIPOGRAFÍA</a:t>
            </a:r>
            <a:endParaRPr b="1">
              <a:solidFill>
                <a:schemeClr val="lt1"/>
              </a:solidFill>
            </a:endParaRPr>
          </a:p>
          <a:p>
            <a:pPr indent="0" lvl="0" marL="0" rtl="0" algn="l">
              <a:spcBef>
                <a:spcPts val="0"/>
              </a:spcBef>
              <a:spcAft>
                <a:spcPts val="0"/>
              </a:spcAft>
              <a:buNone/>
            </a:pPr>
            <a:r>
              <a:rPr lang="es-419" sz="1200">
                <a:solidFill>
                  <a:schemeClr val="lt1"/>
                </a:solidFill>
              </a:rPr>
              <a:t>La familia </a:t>
            </a:r>
            <a:r>
              <a:rPr lang="es-419" sz="1200">
                <a:solidFill>
                  <a:schemeClr val="lt1"/>
                </a:solidFill>
              </a:rPr>
              <a:t>tipográfica corporativa de Gilroy-Light fué elegida </a:t>
            </a:r>
            <a:r>
              <a:rPr lang="es-419" sz="1200">
                <a:solidFill>
                  <a:schemeClr val="lt1"/>
                </a:solidFill>
              </a:rPr>
              <a:t>como tipografía principal del logo y la página.</a:t>
            </a:r>
            <a:endParaRPr sz="1200">
              <a:solidFill>
                <a:schemeClr val="lt1"/>
              </a:solidFill>
            </a:endParaRPr>
          </a:p>
          <a:p>
            <a:pPr indent="0" lvl="0" marL="0" rtl="0" algn="l">
              <a:spcBef>
                <a:spcPts val="0"/>
              </a:spcBef>
              <a:spcAft>
                <a:spcPts val="0"/>
              </a:spcAft>
              <a:buNone/>
            </a:pPr>
            <a:r>
              <a:t/>
            </a:r>
            <a:endParaRPr sz="1200">
              <a:solidFill>
                <a:schemeClr val="lt1"/>
              </a:solidFill>
            </a:endParaRPr>
          </a:p>
          <a:p>
            <a:pPr indent="0" lvl="0" marL="0" rtl="0" algn="l">
              <a:spcBef>
                <a:spcPts val="0"/>
              </a:spcBef>
              <a:spcAft>
                <a:spcPts val="0"/>
              </a:spcAft>
              <a:buNone/>
            </a:pPr>
            <a:r>
              <a:rPr lang="es-419" sz="1200">
                <a:solidFill>
                  <a:schemeClr val="lt1"/>
                </a:solidFill>
              </a:rPr>
              <a:t>Se </a:t>
            </a:r>
            <a:r>
              <a:rPr lang="es-419" sz="1200">
                <a:solidFill>
                  <a:schemeClr val="lt1"/>
                </a:solidFill>
              </a:rPr>
              <a:t>eligió</a:t>
            </a:r>
            <a:r>
              <a:rPr lang="es-419" sz="1200">
                <a:solidFill>
                  <a:schemeClr val="lt1"/>
                </a:solidFill>
              </a:rPr>
              <a:t> esta tipografía por  tener un “look” elegante  y cautivador.</a:t>
            </a:r>
            <a:endParaRPr sz="1200">
              <a:solidFill>
                <a:schemeClr val="lt1"/>
              </a:solidFill>
            </a:endParaRPr>
          </a:p>
        </p:txBody>
      </p:sp>
      <p:pic>
        <p:nvPicPr>
          <p:cNvPr id="125" name="Google Shape;125;p19"/>
          <p:cNvPicPr preferRelativeResize="0"/>
          <p:nvPr/>
        </p:nvPicPr>
        <p:blipFill>
          <a:blip r:embed="rId3">
            <a:alphaModFix/>
          </a:blip>
          <a:stretch>
            <a:fillRect/>
          </a:stretch>
        </p:blipFill>
        <p:spPr>
          <a:xfrm>
            <a:off x="632353" y="1626925"/>
            <a:ext cx="2783847" cy="2087149"/>
          </a:xfrm>
          <a:prstGeom prst="rect">
            <a:avLst/>
          </a:prstGeom>
          <a:noFill/>
          <a:ln>
            <a:noFill/>
          </a:ln>
        </p:spPr>
      </p:pic>
      <p:sp>
        <p:nvSpPr>
          <p:cNvPr id="126" name="Google Shape;126;p19"/>
          <p:cNvSpPr/>
          <p:nvPr/>
        </p:nvSpPr>
        <p:spPr>
          <a:xfrm>
            <a:off x="3920688" y="2631675"/>
            <a:ext cx="4662600" cy="1082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 name="Google Shape;127;p19"/>
          <p:cNvPicPr preferRelativeResize="0"/>
          <p:nvPr/>
        </p:nvPicPr>
        <p:blipFill>
          <a:blip r:embed="rId4">
            <a:alphaModFix/>
          </a:blip>
          <a:stretch>
            <a:fillRect/>
          </a:stretch>
        </p:blipFill>
        <p:spPr>
          <a:xfrm>
            <a:off x="4032175" y="2851000"/>
            <a:ext cx="4886325" cy="762000"/>
          </a:xfrm>
          <a:prstGeom prst="rect">
            <a:avLst/>
          </a:prstGeom>
          <a:noFill/>
          <a:ln>
            <a:noFill/>
          </a:ln>
        </p:spPr>
      </p:pic>
      <p:sp>
        <p:nvSpPr>
          <p:cNvPr id="128" name="Google Shape;128;p19"/>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9"/>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3" name="Shape 133"/>
        <p:cNvGrpSpPr/>
        <p:nvPr/>
      </p:nvGrpSpPr>
      <p:grpSpPr>
        <a:xfrm>
          <a:off x="0" y="0"/>
          <a:ext cx="0" cy="0"/>
          <a:chOff x="0" y="0"/>
          <a:chExt cx="0" cy="0"/>
        </a:xfrm>
      </p:grpSpPr>
      <p:sp>
        <p:nvSpPr>
          <p:cNvPr id="134" name="Google Shape;134;p20"/>
          <p:cNvSpPr txBox="1"/>
          <p:nvPr>
            <p:ph type="title"/>
          </p:nvPr>
        </p:nvSpPr>
        <p:spPr>
          <a:xfrm>
            <a:off x="3151075" y="2432150"/>
            <a:ext cx="5646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s-419">
                <a:solidFill>
                  <a:schemeClr val="lt1"/>
                </a:solidFill>
              </a:rPr>
              <a:t>04</a:t>
            </a:r>
            <a:endParaRPr>
              <a:solidFill>
                <a:schemeClr val="lt1"/>
              </a:solidFill>
            </a:endParaRPr>
          </a:p>
          <a:p>
            <a:pPr indent="0" lvl="0" marL="0" rtl="0" algn="l">
              <a:spcBef>
                <a:spcPts val="0"/>
              </a:spcBef>
              <a:spcAft>
                <a:spcPts val="0"/>
              </a:spcAft>
              <a:buClr>
                <a:schemeClr val="dk1"/>
              </a:buClr>
              <a:buSzPct val="66666"/>
              <a:buFont typeface="Arial"/>
              <a:buNone/>
            </a:pPr>
            <a:r>
              <a:rPr lang="es-419" sz="1650">
                <a:solidFill>
                  <a:schemeClr val="lt1"/>
                </a:solidFill>
              </a:rPr>
              <a:t>Nuestra Identidad Corporativa </a:t>
            </a:r>
            <a:endParaRPr sz="1650">
              <a:solidFill>
                <a:schemeClr val="lt1"/>
              </a:solidFill>
            </a:endParaRPr>
          </a:p>
          <a:p>
            <a:pPr indent="0" lvl="0" marL="0" rtl="0" algn="l">
              <a:spcBef>
                <a:spcPts val="0"/>
              </a:spcBef>
              <a:spcAft>
                <a:spcPts val="0"/>
              </a:spcAft>
              <a:buClr>
                <a:schemeClr val="dk1"/>
              </a:buClr>
              <a:buSzPct val="91666"/>
              <a:buFont typeface="Arial"/>
              <a:buNone/>
            </a:pPr>
            <a:r>
              <a:rPr b="1" lang="es-419" sz="1200">
                <a:solidFill>
                  <a:schemeClr val="lt1"/>
                </a:solidFill>
              </a:rPr>
              <a:t>TERMINOLOGÍA </a:t>
            </a:r>
            <a:endParaRPr>
              <a:solidFill>
                <a:schemeClr val="lt1"/>
              </a:solidFill>
            </a:endParaRPr>
          </a:p>
        </p:txBody>
      </p:sp>
      <p:sp>
        <p:nvSpPr>
          <p:cNvPr id="135" name="Google Shape;135;p20"/>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0" name="Shape 140"/>
        <p:cNvGrpSpPr/>
        <p:nvPr/>
      </p:nvGrpSpPr>
      <p:grpSpPr>
        <a:xfrm>
          <a:off x="0" y="0"/>
          <a:ext cx="0" cy="0"/>
          <a:chOff x="0" y="0"/>
          <a:chExt cx="0" cy="0"/>
        </a:xfrm>
      </p:grpSpPr>
      <p:sp>
        <p:nvSpPr>
          <p:cNvPr id="141" name="Google Shape;141;p21"/>
          <p:cNvSpPr txBox="1"/>
          <p:nvPr>
            <p:ph type="title"/>
          </p:nvPr>
        </p:nvSpPr>
        <p:spPr>
          <a:xfrm>
            <a:off x="483125" y="5731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0000"/>
              <a:buFont typeface="Arial"/>
              <a:buNone/>
            </a:pPr>
            <a:r>
              <a:rPr lang="es-419" sz="2750">
                <a:solidFill>
                  <a:schemeClr val="lt1"/>
                </a:solidFill>
              </a:rPr>
              <a:t>04. 1                                    </a:t>
            </a:r>
            <a:endParaRPr sz="2750">
              <a:solidFill>
                <a:schemeClr val="lt1"/>
              </a:solidFill>
            </a:endParaRPr>
          </a:p>
          <a:p>
            <a:pPr indent="0" lvl="0" marL="0" rtl="0" algn="l">
              <a:spcBef>
                <a:spcPts val="0"/>
              </a:spcBef>
              <a:spcAft>
                <a:spcPts val="0"/>
              </a:spcAft>
              <a:buClr>
                <a:schemeClr val="dk1"/>
              </a:buClr>
              <a:buSzPct val="81481"/>
              <a:buFont typeface="Arial"/>
              <a:buNone/>
            </a:pPr>
            <a:r>
              <a:rPr lang="es-419" sz="1350">
                <a:solidFill>
                  <a:schemeClr val="lt1"/>
                </a:solidFill>
              </a:rPr>
              <a:t>Nuestra Identidad Corporativa </a:t>
            </a:r>
            <a:endParaRPr sz="1350">
              <a:solidFill>
                <a:schemeClr val="lt1"/>
              </a:solidFill>
            </a:endParaRPr>
          </a:p>
          <a:p>
            <a:pPr indent="0" lvl="0" marL="0" rtl="0" algn="l">
              <a:spcBef>
                <a:spcPts val="0"/>
              </a:spcBef>
              <a:spcAft>
                <a:spcPts val="0"/>
              </a:spcAft>
              <a:buClr>
                <a:schemeClr val="dk1"/>
              </a:buClr>
              <a:buSzPct val="81481"/>
              <a:buFont typeface="Arial"/>
              <a:buNone/>
            </a:pPr>
            <a:r>
              <a:rPr b="1" lang="es-419" sz="1350">
                <a:solidFill>
                  <a:schemeClr val="lt1"/>
                </a:solidFill>
              </a:rPr>
              <a:t>TERMINOLOGÍA</a:t>
            </a:r>
            <a:endParaRPr b="1" sz="1350">
              <a:solidFill>
                <a:schemeClr val="lt1"/>
              </a:solidFill>
            </a:endParaRPr>
          </a:p>
          <a:p>
            <a:pPr indent="0" lvl="0" marL="0" rtl="0" algn="l">
              <a:spcBef>
                <a:spcPts val="0"/>
              </a:spcBef>
              <a:spcAft>
                <a:spcPts val="0"/>
              </a:spcAft>
              <a:buNone/>
            </a:pPr>
            <a:r>
              <a:t/>
            </a:r>
            <a:endParaRPr/>
          </a:p>
        </p:txBody>
      </p:sp>
      <p:sp>
        <p:nvSpPr>
          <p:cNvPr id="142" name="Google Shape;142;p21"/>
          <p:cNvSpPr txBox="1"/>
          <p:nvPr>
            <p:ph idx="1" type="body"/>
          </p:nvPr>
        </p:nvSpPr>
        <p:spPr>
          <a:xfrm>
            <a:off x="483125" y="1579313"/>
            <a:ext cx="5277300" cy="7542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800"/>
              </a:spcAft>
              <a:buNone/>
            </a:pPr>
            <a:r>
              <a:rPr b="1" lang="es-419" sz="1200">
                <a:solidFill>
                  <a:schemeClr val="lt1"/>
                </a:solidFill>
              </a:rPr>
              <a:t>Para lograr una mejor comprensión de este Manual, se exponen a continuación las definiciones más comunes de los términos empleados.</a:t>
            </a:r>
            <a:r>
              <a:rPr lang="es-419" sz="1200">
                <a:solidFill>
                  <a:schemeClr val="lt1"/>
                </a:solidFill>
              </a:rPr>
              <a:t> </a:t>
            </a:r>
            <a:endParaRPr sz="1200">
              <a:solidFill>
                <a:schemeClr val="lt1"/>
              </a:solidFill>
            </a:endParaRPr>
          </a:p>
        </p:txBody>
      </p:sp>
      <p:sp>
        <p:nvSpPr>
          <p:cNvPr id="143" name="Google Shape;143;p21"/>
          <p:cNvSpPr txBox="1"/>
          <p:nvPr/>
        </p:nvSpPr>
        <p:spPr>
          <a:xfrm>
            <a:off x="483125" y="2225700"/>
            <a:ext cx="5891700" cy="6921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Clr>
                <a:schemeClr val="dk1"/>
              </a:buClr>
              <a:buSzPts val="1100"/>
              <a:buFont typeface="Arial"/>
              <a:buNone/>
            </a:pPr>
            <a:r>
              <a:rPr b="1" lang="es-419" sz="1200">
                <a:solidFill>
                  <a:schemeClr val="lt1"/>
                </a:solidFill>
              </a:rPr>
              <a:t>Imagen Corporativa</a:t>
            </a:r>
            <a:endParaRPr b="1" sz="1200">
              <a:solidFill>
                <a:schemeClr val="lt1"/>
              </a:solidFill>
            </a:endParaRPr>
          </a:p>
          <a:p>
            <a:pPr indent="0" lvl="0" marL="0" rtl="0" algn="l">
              <a:lnSpc>
                <a:spcPct val="80000"/>
              </a:lnSpc>
              <a:spcBef>
                <a:spcPts val="500"/>
              </a:spcBef>
              <a:spcAft>
                <a:spcPts val="500"/>
              </a:spcAft>
              <a:buClr>
                <a:schemeClr val="dk1"/>
              </a:buClr>
              <a:buSzPts val="1100"/>
              <a:buFont typeface="Arial"/>
              <a:buNone/>
            </a:pPr>
            <a:r>
              <a:rPr lang="es-419" sz="1200">
                <a:solidFill>
                  <a:schemeClr val="lt1"/>
                </a:solidFill>
              </a:rPr>
              <a:t>La percepción de una determinada persona o un colectivo tienen de una Entidad. Es la imagen mental ligada a una Corporación y a lo que ella representa. </a:t>
            </a:r>
            <a:endParaRPr sz="1200">
              <a:solidFill>
                <a:schemeClr val="lt1"/>
              </a:solidFill>
            </a:endParaRPr>
          </a:p>
        </p:txBody>
      </p:sp>
      <p:sp>
        <p:nvSpPr>
          <p:cNvPr id="144" name="Google Shape;144;p21"/>
          <p:cNvSpPr txBox="1"/>
          <p:nvPr/>
        </p:nvSpPr>
        <p:spPr>
          <a:xfrm>
            <a:off x="506525" y="2767003"/>
            <a:ext cx="58449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sz="1200">
                <a:solidFill>
                  <a:schemeClr val="lt1"/>
                </a:solidFill>
              </a:rPr>
              <a:t>Identidad Corporativa</a:t>
            </a:r>
            <a:endParaRPr b="1" sz="1200">
              <a:solidFill>
                <a:schemeClr val="lt1"/>
              </a:solidFill>
            </a:endParaRPr>
          </a:p>
          <a:p>
            <a:pPr indent="0" lvl="0" marL="0" rtl="0" algn="l">
              <a:spcBef>
                <a:spcPts val="0"/>
              </a:spcBef>
              <a:spcAft>
                <a:spcPts val="0"/>
              </a:spcAft>
              <a:buNone/>
            </a:pPr>
            <a:r>
              <a:rPr lang="es-419" sz="1200">
                <a:solidFill>
                  <a:schemeClr val="lt1"/>
                </a:solidFill>
              </a:rPr>
              <a:t>El conjunto de </a:t>
            </a:r>
            <a:r>
              <a:rPr lang="es-419" sz="1200">
                <a:solidFill>
                  <a:schemeClr val="lt1"/>
                </a:solidFill>
              </a:rPr>
              <a:t>características específicas y personales de una Entidad, las cuales crean unas formas perceptible y memorizable de sí misma  </a:t>
            </a:r>
            <a:r>
              <a:rPr lang="es-419" sz="1200">
                <a:solidFill>
                  <a:schemeClr val="lt1"/>
                </a:solidFill>
              </a:rPr>
              <a:t> y la diferencian de las demás entidade. El término Identidad Corporativa, por el que entendamos su carácter específico, implica todo lo que una empresa representa: sus productos, su comunicación, sus </a:t>
            </a:r>
            <a:r>
              <a:rPr lang="es-419" sz="1200">
                <a:solidFill>
                  <a:schemeClr val="lt1"/>
                </a:solidFill>
              </a:rPr>
              <a:t>inmuebles</a:t>
            </a:r>
            <a:r>
              <a:rPr lang="es-419" sz="1200">
                <a:solidFill>
                  <a:schemeClr val="lt1"/>
                </a:solidFill>
              </a:rPr>
              <a:t>…. </a:t>
            </a:r>
            <a:endParaRPr sz="1200">
              <a:solidFill>
                <a:schemeClr val="lt1"/>
              </a:solidFill>
            </a:endParaRPr>
          </a:p>
        </p:txBody>
      </p:sp>
      <p:sp>
        <p:nvSpPr>
          <p:cNvPr id="145" name="Google Shape;145;p21"/>
          <p:cNvSpPr txBox="1"/>
          <p:nvPr/>
        </p:nvSpPr>
        <p:spPr>
          <a:xfrm>
            <a:off x="506530" y="3941378"/>
            <a:ext cx="57363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sz="1200">
                <a:solidFill>
                  <a:schemeClr val="lt1"/>
                </a:solidFill>
              </a:rPr>
              <a:t>Identidad Visual </a:t>
            </a:r>
            <a:endParaRPr b="1" sz="1200">
              <a:solidFill>
                <a:schemeClr val="lt1"/>
              </a:solidFill>
            </a:endParaRPr>
          </a:p>
          <a:p>
            <a:pPr indent="0" lvl="0" marL="0" rtl="0" algn="l">
              <a:spcBef>
                <a:spcPts val="0"/>
              </a:spcBef>
              <a:spcAft>
                <a:spcPts val="0"/>
              </a:spcAft>
              <a:buNone/>
            </a:pPr>
            <a:r>
              <a:rPr lang="es-419" sz="1200">
                <a:solidFill>
                  <a:schemeClr val="lt1"/>
                </a:solidFill>
              </a:rPr>
              <a:t>La parte visible de la identidad de una empresa. A menudo se utilizan de manera indiscriminada Identidad Corporativa e Identidad Visual. No obstante, la primera se encuentra en un plano superior a la segunda.</a:t>
            </a:r>
            <a:endParaRPr sz="1200">
              <a:solidFill>
                <a:schemeClr val="lt1"/>
              </a:solidFill>
            </a:endParaRPr>
          </a:p>
        </p:txBody>
      </p:sp>
      <p:pic>
        <p:nvPicPr>
          <p:cNvPr id="146" name="Google Shape;146;p21"/>
          <p:cNvPicPr preferRelativeResize="0"/>
          <p:nvPr/>
        </p:nvPicPr>
        <p:blipFill>
          <a:blip r:embed="rId3">
            <a:alphaModFix/>
          </a:blip>
          <a:stretch>
            <a:fillRect/>
          </a:stretch>
        </p:blipFill>
        <p:spPr>
          <a:xfrm>
            <a:off x="6242825" y="1639163"/>
            <a:ext cx="2487774" cy="1865172"/>
          </a:xfrm>
          <a:prstGeom prst="rect">
            <a:avLst/>
          </a:prstGeom>
          <a:noFill/>
          <a:ln>
            <a:noFill/>
          </a:ln>
        </p:spPr>
      </p:pic>
      <p:sp>
        <p:nvSpPr>
          <p:cNvPr id="147" name="Google Shape;147;p21"/>
          <p:cNvSpPr/>
          <p:nvPr/>
        </p:nvSpPr>
        <p:spPr>
          <a:xfrm>
            <a:off x="0" y="0"/>
            <a:ext cx="9144000" cy="51435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174150" y="123300"/>
            <a:ext cx="8795700" cy="4896900"/>
          </a:xfrm>
          <a:prstGeom prst="rect">
            <a:avLst/>
          </a:prstGeom>
          <a:noFill/>
          <a:ln cap="flat" cmpd="sng" w="22860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